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584" r:id="rId2"/>
    <p:sldId id="593" r:id="rId3"/>
    <p:sldId id="1429" r:id="rId4"/>
    <p:sldId id="634" r:id="rId5"/>
    <p:sldId id="1441" r:id="rId6"/>
    <p:sldId id="1442" r:id="rId7"/>
    <p:sldId id="1443" r:id="rId8"/>
    <p:sldId id="641" r:id="rId9"/>
    <p:sldId id="642" r:id="rId10"/>
    <p:sldId id="1436" r:id="rId11"/>
    <p:sldId id="639" r:id="rId12"/>
    <p:sldId id="640" r:id="rId13"/>
    <p:sldId id="644" r:id="rId14"/>
    <p:sldId id="1439" r:id="rId15"/>
    <p:sldId id="256" r:id="rId16"/>
    <p:sldId id="1430" r:id="rId17"/>
    <p:sldId id="988" r:id="rId18"/>
    <p:sldId id="989" r:id="rId19"/>
    <p:sldId id="637" r:id="rId20"/>
    <p:sldId id="982" r:id="rId21"/>
    <p:sldId id="986" r:id="rId22"/>
    <p:sldId id="1431" r:id="rId23"/>
    <p:sldId id="1437" r:id="rId24"/>
    <p:sldId id="635" r:id="rId25"/>
    <p:sldId id="1440" r:id="rId26"/>
    <p:sldId id="1444" r:id="rId27"/>
    <p:sldId id="1445" r:id="rId28"/>
    <p:sldId id="1446" r:id="rId29"/>
    <p:sldId id="1432" r:id="rId30"/>
    <p:sldId id="1433" r:id="rId31"/>
    <p:sldId id="1434" r:id="rId32"/>
    <p:sldId id="1435" r:id="rId33"/>
    <p:sldId id="588" r:id="rId3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2472" userDrawn="1">
          <p15:clr>
            <a:srgbClr val="A4A3A4"/>
          </p15:clr>
        </p15:guide>
        <p15:guide id="2" pos="7680">
          <p15:clr>
            <a:srgbClr val="A4A3A4"/>
          </p15:clr>
        </p15:guide>
        <p15:guide id="3" pos="102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 Armstrong" initials="J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85F"/>
    <a:srgbClr val="07AFD7"/>
    <a:srgbClr val="D4D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6D83DA-CFFE-5241-8305-A269F05BF3FB}" v="3" dt="2022-09-28T08:28:53.89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36" autoAdjust="0"/>
    <p:restoredTop sz="77655" autoAdjust="0"/>
  </p:normalViewPr>
  <p:slideViewPr>
    <p:cSldViewPr snapToGrid="0">
      <p:cViewPr varScale="1">
        <p:scale>
          <a:sx n="28" d="100"/>
          <a:sy n="28" d="100"/>
        </p:scale>
        <p:origin x="952" y="200"/>
      </p:cViewPr>
      <p:guideLst>
        <p:guide orient="horz" pos="2472"/>
        <p:guide pos="7680"/>
        <p:guide pos="10296"/>
      </p:guideLst>
    </p:cSldViewPr>
  </p:slideViewPr>
  <p:outlineViewPr>
    <p:cViewPr>
      <p:scale>
        <a:sx n="33" d="100"/>
        <a:sy n="33" d="100"/>
      </p:scale>
      <p:origin x="0" y="5096"/>
    </p:cViewPr>
  </p:outlineViewPr>
  <p:notesTextViewPr>
    <p:cViewPr>
      <p:scale>
        <a:sx n="1" d="1"/>
        <a:sy n="1" d="1"/>
      </p:scale>
      <p:origin x="0" y="0"/>
    </p:cViewPr>
  </p:notesTextViewPr>
  <p:sorterViewPr>
    <p:cViewPr varScale="1">
      <p:scale>
        <a:sx n="1" d="1"/>
        <a:sy n="1" d="1"/>
      </p:scale>
      <p:origin x="0" y="138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nt Kennedy" userId="91b67e75-399b-42e5-b8b9-162a7576ed6a" providerId="ADAL" clId="{EA405DE0-7A1C-FD4A-8B2C-DCBC2BFC6FEE}"/>
    <pc:docChg chg="addSld delSld modSld">
      <pc:chgData name="Grant Kennedy" userId="91b67e75-399b-42e5-b8b9-162a7576ed6a" providerId="ADAL" clId="{EA405DE0-7A1C-FD4A-8B2C-DCBC2BFC6FEE}" dt="2022-08-04T08:43:42.515" v="1"/>
      <pc:docMkLst>
        <pc:docMk/>
      </pc:docMkLst>
      <pc:sldChg chg="add">
        <pc:chgData name="Grant Kennedy" userId="91b67e75-399b-42e5-b8b9-162a7576ed6a" providerId="ADAL" clId="{EA405DE0-7A1C-FD4A-8B2C-DCBC2BFC6FEE}" dt="2022-08-04T08:43:42.515" v="1"/>
        <pc:sldMkLst>
          <pc:docMk/>
          <pc:sldMk cId="692333826" sldId="637"/>
        </pc:sldMkLst>
      </pc:sldChg>
      <pc:sldChg chg="del">
        <pc:chgData name="Grant Kennedy" userId="91b67e75-399b-42e5-b8b9-162a7576ed6a" providerId="ADAL" clId="{EA405DE0-7A1C-FD4A-8B2C-DCBC2BFC6FEE}" dt="2022-08-04T08:43:33.765" v="0" actId="2696"/>
        <pc:sldMkLst>
          <pc:docMk/>
          <pc:sldMk cId="3228030274" sldId="637"/>
        </pc:sldMkLst>
      </pc:sldChg>
      <pc:sldChg chg="add">
        <pc:chgData name="Grant Kennedy" userId="91b67e75-399b-42e5-b8b9-162a7576ed6a" providerId="ADAL" clId="{EA405DE0-7A1C-FD4A-8B2C-DCBC2BFC6FEE}" dt="2022-08-04T08:43:42.515" v="1"/>
        <pc:sldMkLst>
          <pc:docMk/>
          <pc:sldMk cId="224147869" sldId="982"/>
        </pc:sldMkLst>
      </pc:sldChg>
      <pc:sldChg chg="del">
        <pc:chgData name="Grant Kennedy" userId="91b67e75-399b-42e5-b8b9-162a7576ed6a" providerId="ADAL" clId="{EA405DE0-7A1C-FD4A-8B2C-DCBC2BFC6FEE}" dt="2022-08-04T08:43:33.765" v="0" actId="2696"/>
        <pc:sldMkLst>
          <pc:docMk/>
          <pc:sldMk cId="2640902888" sldId="982"/>
        </pc:sldMkLst>
      </pc:sldChg>
      <pc:sldChg chg="add">
        <pc:chgData name="Grant Kennedy" userId="91b67e75-399b-42e5-b8b9-162a7576ed6a" providerId="ADAL" clId="{EA405DE0-7A1C-FD4A-8B2C-DCBC2BFC6FEE}" dt="2022-08-04T08:43:42.515" v="1"/>
        <pc:sldMkLst>
          <pc:docMk/>
          <pc:sldMk cId="4183391512" sldId="986"/>
        </pc:sldMkLst>
      </pc:sldChg>
      <pc:sldChg chg="del">
        <pc:chgData name="Grant Kennedy" userId="91b67e75-399b-42e5-b8b9-162a7576ed6a" providerId="ADAL" clId="{EA405DE0-7A1C-FD4A-8B2C-DCBC2BFC6FEE}" dt="2022-08-04T08:43:33.765" v="0" actId="2696"/>
        <pc:sldMkLst>
          <pc:docMk/>
          <pc:sldMk cId="4294619056" sldId="986"/>
        </pc:sldMkLst>
      </pc:sldChg>
      <pc:sldChg chg="del">
        <pc:chgData name="Grant Kennedy" userId="91b67e75-399b-42e5-b8b9-162a7576ed6a" providerId="ADAL" clId="{EA405DE0-7A1C-FD4A-8B2C-DCBC2BFC6FEE}" dt="2022-08-04T08:43:33.765" v="0" actId="2696"/>
        <pc:sldMkLst>
          <pc:docMk/>
          <pc:sldMk cId="1305324532" sldId="988"/>
        </pc:sldMkLst>
      </pc:sldChg>
      <pc:sldChg chg="add">
        <pc:chgData name="Grant Kennedy" userId="91b67e75-399b-42e5-b8b9-162a7576ed6a" providerId="ADAL" clId="{EA405DE0-7A1C-FD4A-8B2C-DCBC2BFC6FEE}" dt="2022-08-04T08:43:42.515" v="1"/>
        <pc:sldMkLst>
          <pc:docMk/>
          <pc:sldMk cId="2693396783" sldId="988"/>
        </pc:sldMkLst>
      </pc:sldChg>
      <pc:sldChg chg="del">
        <pc:chgData name="Grant Kennedy" userId="91b67e75-399b-42e5-b8b9-162a7576ed6a" providerId="ADAL" clId="{EA405DE0-7A1C-FD4A-8B2C-DCBC2BFC6FEE}" dt="2022-08-04T08:43:33.765" v="0" actId="2696"/>
        <pc:sldMkLst>
          <pc:docMk/>
          <pc:sldMk cId="159054884" sldId="989"/>
        </pc:sldMkLst>
      </pc:sldChg>
      <pc:sldChg chg="add">
        <pc:chgData name="Grant Kennedy" userId="91b67e75-399b-42e5-b8b9-162a7576ed6a" providerId="ADAL" clId="{EA405DE0-7A1C-FD4A-8B2C-DCBC2BFC6FEE}" dt="2022-08-04T08:43:42.515" v="1"/>
        <pc:sldMkLst>
          <pc:docMk/>
          <pc:sldMk cId="1158050677" sldId="989"/>
        </pc:sldMkLst>
      </pc:sldChg>
      <pc:sldChg chg="add">
        <pc:chgData name="Grant Kennedy" userId="91b67e75-399b-42e5-b8b9-162a7576ed6a" providerId="ADAL" clId="{EA405DE0-7A1C-FD4A-8B2C-DCBC2BFC6FEE}" dt="2022-08-04T08:43:42.515" v="1"/>
        <pc:sldMkLst>
          <pc:docMk/>
          <pc:sldMk cId="237522951" sldId="1430"/>
        </pc:sldMkLst>
      </pc:sldChg>
      <pc:sldChg chg="del">
        <pc:chgData name="Grant Kennedy" userId="91b67e75-399b-42e5-b8b9-162a7576ed6a" providerId="ADAL" clId="{EA405DE0-7A1C-FD4A-8B2C-DCBC2BFC6FEE}" dt="2022-08-04T08:43:33.765" v="0" actId="2696"/>
        <pc:sldMkLst>
          <pc:docMk/>
          <pc:sldMk cId="1513627933" sldId="1430"/>
        </pc:sldMkLst>
      </pc:sldChg>
      <pc:sldChg chg="add">
        <pc:chgData name="Grant Kennedy" userId="91b67e75-399b-42e5-b8b9-162a7576ed6a" providerId="ADAL" clId="{EA405DE0-7A1C-FD4A-8B2C-DCBC2BFC6FEE}" dt="2022-08-04T08:43:42.515" v="1"/>
        <pc:sldMkLst>
          <pc:docMk/>
          <pc:sldMk cId="380894239" sldId="1431"/>
        </pc:sldMkLst>
      </pc:sldChg>
      <pc:sldChg chg="del">
        <pc:chgData name="Grant Kennedy" userId="91b67e75-399b-42e5-b8b9-162a7576ed6a" providerId="ADAL" clId="{EA405DE0-7A1C-FD4A-8B2C-DCBC2BFC6FEE}" dt="2022-08-04T08:43:33.765" v="0" actId="2696"/>
        <pc:sldMkLst>
          <pc:docMk/>
          <pc:sldMk cId="976708190" sldId="1431"/>
        </pc:sldMkLst>
      </pc:sldChg>
    </pc:docChg>
  </pc:docChgLst>
  <pc:docChgLst>
    <pc:chgData name="Grant Kennedy" userId="91b67e75-399b-42e5-b8b9-162a7576ed6a" providerId="ADAL" clId="{A26D83DA-CFFE-5241-8305-A269F05BF3FB}"/>
    <pc:docChg chg="custSel modSld">
      <pc:chgData name="Grant Kennedy" userId="91b67e75-399b-42e5-b8b9-162a7576ed6a" providerId="ADAL" clId="{A26D83DA-CFFE-5241-8305-A269F05BF3FB}" dt="2022-09-28T08:32:29.027" v="474" actId="20577"/>
      <pc:docMkLst>
        <pc:docMk/>
      </pc:docMkLst>
      <pc:sldChg chg="modSp mod">
        <pc:chgData name="Grant Kennedy" userId="91b67e75-399b-42e5-b8b9-162a7576ed6a" providerId="ADAL" clId="{A26D83DA-CFFE-5241-8305-A269F05BF3FB}" dt="2022-09-24T09:28:47.536" v="37" actId="20577"/>
        <pc:sldMkLst>
          <pc:docMk/>
          <pc:sldMk cId="2094780343" sldId="593"/>
        </pc:sldMkLst>
        <pc:spChg chg="mod">
          <ac:chgData name="Grant Kennedy" userId="91b67e75-399b-42e5-b8b9-162a7576ed6a" providerId="ADAL" clId="{A26D83DA-CFFE-5241-8305-A269F05BF3FB}" dt="2022-09-24T09:28:47.536" v="37" actId="20577"/>
          <ac:spMkLst>
            <pc:docMk/>
            <pc:sldMk cId="2094780343" sldId="593"/>
            <ac:spMk id="4" creationId="{00000000-0000-0000-0000-000000000000}"/>
          </ac:spMkLst>
        </pc:spChg>
      </pc:sldChg>
      <pc:sldChg chg="addSp modSp mod">
        <pc:chgData name="Grant Kennedy" userId="91b67e75-399b-42e5-b8b9-162a7576ed6a" providerId="ADAL" clId="{A26D83DA-CFFE-5241-8305-A269F05BF3FB}" dt="2022-09-28T08:30:23.318" v="387" actId="20577"/>
        <pc:sldMkLst>
          <pc:docMk/>
          <pc:sldMk cId="3760470067" sldId="634"/>
        </pc:sldMkLst>
        <pc:spChg chg="add mod">
          <ac:chgData name="Grant Kennedy" userId="91b67e75-399b-42e5-b8b9-162a7576ed6a" providerId="ADAL" clId="{A26D83DA-CFFE-5241-8305-A269F05BF3FB}" dt="2022-09-28T08:28:51.533" v="373" actId="767"/>
          <ac:spMkLst>
            <pc:docMk/>
            <pc:sldMk cId="3760470067" sldId="634"/>
            <ac:spMk id="3" creationId="{0E942F70-3218-8349-8797-41893D623E81}"/>
          </ac:spMkLst>
        </pc:spChg>
        <pc:spChg chg="add mod">
          <ac:chgData name="Grant Kennedy" userId="91b67e75-399b-42e5-b8b9-162a7576ed6a" providerId="ADAL" clId="{A26D83DA-CFFE-5241-8305-A269F05BF3FB}" dt="2022-09-28T08:28:53.896" v="374" actId="767"/>
          <ac:spMkLst>
            <pc:docMk/>
            <pc:sldMk cId="3760470067" sldId="634"/>
            <ac:spMk id="4" creationId="{C37BCF22-AECF-1A40-989B-3BA6C63AF889}"/>
          </ac:spMkLst>
        </pc:spChg>
        <pc:spChg chg="mod">
          <ac:chgData name="Grant Kennedy" userId="91b67e75-399b-42e5-b8b9-162a7576ed6a" providerId="ADAL" clId="{A26D83DA-CFFE-5241-8305-A269F05BF3FB}" dt="2022-09-28T08:30:23.318" v="387" actId="20577"/>
          <ac:spMkLst>
            <pc:docMk/>
            <pc:sldMk cId="3760470067" sldId="634"/>
            <ac:spMk id="7" creationId="{00000000-0000-0000-0000-000000000000}"/>
          </ac:spMkLst>
        </pc:spChg>
      </pc:sldChg>
      <pc:sldChg chg="modSp mod">
        <pc:chgData name="Grant Kennedy" userId="91b67e75-399b-42e5-b8b9-162a7576ed6a" providerId="ADAL" clId="{A26D83DA-CFFE-5241-8305-A269F05BF3FB}" dt="2022-09-28T08:32:29.027" v="474" actId="20577"/>
        <pc:sldMkLst>
          <pc:docMk/>
          <pc:sldMk cId="2892802020" sldId="1443"/>
        </pc:sldMkLst>
        <pc:spChg chg="mod">
          <ac:chgData name="Grant Kennedy" userId="91b67e75-399b-42e5-b8b9-162a7576ed6a" providerId="ADAL" clId="{A26D83DA-CFFE-5241-8305-A269F05BF3FB}" dt="2022-09-28T08:32:29.027" v="474" actId="20577"/>
          <ac:spMkLst>
            <pc:docMk/>
            <pc:sldMk cId="2892802020" sldId="1443"/>
            <ac:spMk id="4" creationId="{C1A2F7C2-FA92-6E4F-B69E-697A9FC3467F}"/>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6C82-4F6A-834A-C622EF0DDA4A}"/>
              </c:ext>
            </c:extLst>
          </c:dPt>
          <c:dPt>
            <c:idx val="1"/>
            <c:bubble3D val="0"/>
            <c:spPr>
              <a:solidFill>
                <a:schemeClr val="accent2"/>
              </a:solidFill>
              <a:ln w="19050">
                <a:noFill/>
              </a:ln>
              <a:effectLst/>
            </c:spPr>
            <c:extLst>
              <c:ext xmlns:c16="http://schemas.microsoft.com/office/drawing/2014/chart" uri="{C3380CC4-5D6E-409C-BE32-E72D297353CC}">
                <c16:uniqueId val="{00000003-6C82-4F6A-834A-C622EF0DDA4A}"/>
              </c:ext>
            </c:extLst>
          </c:dPt>
          <c:dPt>
            <c:idx val="2"/>
            <c:bubble3D val="0"/>
            <c:spPr>
              <a:solidFill>
                <a:schemeClr val="accent3"/>
              </a:solidFill>
              <a:ln w="19050">
                <a:noFill/>
              </a:ln>
              <a:effectLst/>
            </c:spPr>
            <c:extLst>
              <c:ext xmlns:c16="http://schemas.microsoft.com/office/drawing/2014/chart" uri="{C3380CC4-5D6E-409C-BE32-E72D297353CC}">
                <c16:uniqueId val="{00000005-6C82-4F6A-834A-C622EF0DDA4A}"/>
              </c:ext>
            </c:extLst>
          </c:dPt>
          <c:cat>
            <c:strRef>
              <c:f>Sheet1!$A$2:$A$4</c:f>
              <c:strCache>
                <c:ptCount val="3"/>
                <c:pt idx="0">
                  <c:v>1st Qtr</c:v>
                </c:pt>
                <c:pt idx="1">
                  <c:v>2nd Qtr</c:v>
                </c:pt>
                <c:pt idx="2">
                  <c:v>3rd Qtr</c:v>
                </c:pt>
              </c:strCache>
            </c:strRef>
          </c:cat>
          <c:val>
            <c:numRef>
              <c:f>Sheet1!$B$2:$B$4</c:f>
              <c:numCache>
                <c:formatCode>General</c:formatCode>
                <c:ptCount val="3"/>
                <c:pt idx="0">
                  <c:v>3</c:v>
                </c:pt>
                <c:pt idx="1">
                  <c:v>3</c:v>
                </c:pt>
                <c:pt idx="2">
                  <c:v>3</c:v>
                </c:pt>
              </c:numCache>
            </c:numRef>
          </c:val>
          <c:extLst>
            <c:ext xmlns:c16="http://schemas.microsoft.com/office/drawing/2014/chart" uri="{C3380CC4-5D6E-409C-BE32-E72D297353CC}">
              <c16:uniqueId val="{00000000-2D94-4E71-8961-2D504ECCA10F}"/>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D5076B-A043-194B-B239-6D7881599BCF}" type="datetimeFigureOut">
              <a:rPr lang="en-US" smtClean="0"/>
              <a:t>9/28/22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8B5454-E6FB-C04E-AE4C-AD37CB49E8B6}" type="slidenum">
              <a:rPr lang="en-US" smtClean="0"/>
              <a:t>‹#›</a:t>
            </a:fld>
            <a:endParaRPr lang="en-US"/>
          </a:p>
        </p:txBody>
      </p:sp>
    </p:spTree>
    <p:extLst>
      <p:ext uri="{BB962C8B-B14F-4D97-AF65-F5344CB8AC3E}">
        <p14:creationId xmlns:p14="http://schemas.microsoft.com/office/powerpoint/2010/main" val="2641283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197656949"/>
      </p:ext>
    </p:extLst>
  </p:cSld>
  <p:clrMap bg1="lt1" tx1="dk1" bg2="lt2" tx2="dk2" accent1="accent1" accent2="accent2" accent3="accent3" accent4="accent4" accent5="accent5" accent6="accent6" hlink="hlink" folHlink="folHlink"/>
  <p:hf hdr="0" ftr="0" dt="0"/>
  <p:notesStyle>
    <a:lvl1pPr defTabSz="457200" latinLnBrk="0">
      <a:lnSpc>
        <a:spcPct val="125000"/>
      </a:lnSpc>
      <a:defRPr sz="1400">
        <a:latin typeface="Avenir"/>
        <a:ea typeface="Avenir"/>
        <a:cs typeface="Avenir"/>
        <a:sym typeface="Avenir Roman"/>
      </a:defRPr>
    </a:lvl1pPr>
    <a:lvl2pPr indent="228600" defTabSz="457200" latinLnBrk="0">
      <a:lnSpc>
        <a:spcPct val="125000"/>
      </a:lnSpc>
      <a:defRPr sz="1400">
        <a:latin typeface="Avenir"/>
        <a:ea typeface="Avenir"/>
        <a:cs typeface="Avenir"/>
        <a:sym typeface="Avenir Roman"/>
      </a:defRPr>
    </a:lvl2pPr>
    <a:lvl3pPr indent="457200" defTabSz="457200" latinLnBrk="0">
      <a:lnSpc>
        <a:spcPct val="125000"/>
      </a:lnSpc>
      <a:defRPr sz="1400">
        <a:latin typeface="Avenir"/>
        <a:ea typeface="Avenir"/>
        <a:cs typeface="Avenir"/>
        <a:sym typeface="Avenir Roman"/>
      </a:defRPr>
    </a:lvl3pPr>
    <a:lvl4pPr indent="685800" defTabSz="457200" latinLnBrk="0">
      <a:lnSpc>
        <a:spcPct val="125000"/>
      </a:lnSpc>
      <a:defRPr sz="1400">
        <a:latin typeface="Avenir"/>
        <a:ea typeface="Avenir"/>
        <a:cs typeface="Avenir"/>
        <a:sym typeface="Avenir Roman"/>
      </a:defRPr>
    </a:lvl4pPr>
    <a:lvl5pPr indent="914400" defTabSz="457200" latinLnBrk="0">
      <a:lnSpc>
        <a:spcPct val="125000"/>
      </a:lnSpc>
      <a:defRPr sz="1400">
        <a:latin typeface="Avenir"/>
        <a:ea typeface="Avenir"/>
        <a:cs typeface="Avenir"/>
        <a:sym typeface="Avenir Roman"/>
      </a:defRPr>
    </a:lvl5pPr>
    <a:lvl6pPr indent="1143000" defTabSz="457200" latinLnBrk="0">
      <a:lnSpc>
        <a:spcPct val="125000"/>
      </a:lnSpc>
      <a:defRPr sz="1400">
        <a:latin typeface="Avenir"/>
        <a:ea typeface="Avenir"/>
        <a:cs typeface="Avenir"/>
        <a:sym typeface="Avenir Roman"/>
      </a:defRPr>
    </a:lvl6pPr>
    <a:lvl7pPr indent="1371600" defTabSz="457200" latinLnBrk="0">
      <a:lnSpc>
        <a:spcPct val="125000"/>
      </a:lnSpc>
      <a:defRPr sz="1400">
        <a:latin typeface="Avenir"/>
        <a:ea typeface="Avenir"/>
        <a:cs typeface="Avenir"/>
        <a:sym typeface="Avenir Roman"/>
      </a:defRPr>
    </a:lvl7pPr>
    <a:lvl8pPr indent="1600200" defTabSz="457200" latinLnBrk="0">
      <a:lnSpc>
        <a:spcPct val="125000"/>
      </a:lnSpc>
      <a:defRPr sz="1400">
        <a:latin typeface="Avenir"/>
        <a:ea typeface="Avenir"/>
        <a:cs typeface="Avenir"/>
        <a:sym typeface="Avenir Roman"/>
      </a:defRPr>
    </a:lvl8pPr>
    <a:lvl9pPr indent="1828800" defTabSz="457200" latinLnBrk="0">
      <a:lnSpc>
        <a:spcPct val="125000"/>
      </a:lnSpc>
      <a:defRPr sz="1400">
        <a:latin typeface="Avenir"/>
        <a:ea typeface="Avenir"/>
        <a:cs typeface="Avenir"/>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381000" y="685800"/>
            <a:ext cx="6096000" cy="3429000"/>
          </a:xfrm>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p>
            <a:pPr>
              <a:lnSpc>
                <a:spcPct val="100000"/>
              </a:lnSpc>
              <a:defRPr sz="1500"/>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9535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Shape 784"/>
          <p:cNvSpPr>
            <a:spLocks noGrp="1" noRot="1" noChangeAspect="1"/>
          </p:cNvSpPr>
          <p:nvPr>
            <p:ph type="sldImg"/>
          </p:nvPr>
        </p:nvSpPr>
        <p:spPr>
          <a:xfrm>
            <a:off x="381000" y="685800"/>
            <a:ext cx="6096000" cy="3429000"/>
          </a:xfrm>
          <a:prstGeom prst="rect">
            <a:avLst/>
          </a:prstGeom>
        </p:spPr>
        <p:txBody>
          <a:bodyPr/>
          <a:lstStyle/>
          <a:p>
            <a:endParaRPr/>
          </a:p>
        </p:txBody>
      </p:sp>
      <p:sp>
        <p:nvSpPr>
          <p:cNvPr id="785" name="Shape 785"/>
          <p:cNvSpPr>
            <a:spLocks noGrp="1"/>
          </p:cNvSpPr>
          <p:nvPr>
            <p:ph type="body" sz="quarter" idx="1"/>
          </p:nvPr>
        </p:nvSpPr>
        <p:spPr>
          <a:prstGeom prst="rect">
            <a:avLst/>
          </a:prstGeom>
        </p:spPr>
        <p:txBody>
          <a:bodyPr/>
          <a:lstStyle/>
          <a:p>
            <a:r>
              <a:rPr lang="en-US" sz="1400" b="1" dirty="0">
                <a:latin typeface="Avenir"/>
                <a:ea typeface="Avenir"/>
                <a:cs typeface="Avenir"/>
                <a:sym typeface="Avenir Roman"/>
              </a:rPr>
              <a:t> </a:t>
            </a:r>
            <a:endParaRPr lang="en-US" sz="1400" b="0" dirty="0">
              <a:latin typeface="Avenir"/>
              <a:ea typeface="Avenir"/>
              <a:cs typeface="Avenir"/>
              <a:sym typeface="Avenir Roman"/>
            </a:endParaRPr>
          </a:p>
        </p:txBody>
      </p:sp>
    </p:spTree>
    <p:extLst>
      <p:ext uri="{BB962C8B-B14F-4D97-AF65-F5344CB8AC3E}">
        <p14:creationId xmlns:p14="http://schemas.microsoft.com/office/powerpoint/2010/main" val="4208118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7663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6113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1408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Shape 784"/>
          <p:cNvSpPr>
            <a:spLocks noGrp="1" noRot="1" noChangeAspect="1"/>
          </p:cNvSpPr>
          <p:nvPr>
            <p:ph type="sldImg"/>
          </p:nvPr>
        </p:nvSpPr>
        <p:spPr>
          <a:xfrm>
            <a:off x="381000" y="685800"/>
            <a:ext cx="6096000" cy="3429000"/>
          </a:xfrm>
          <a:prstGeom prst="rect">
            <a:avLst/>
          </a:prstGeom>
        </p:spPr>
        <p:txBody>
          <a:bodyPr/>
          <a:lstStyle/>
          <a:p>
            <a:endParaRPr/>
          </a:p>
        </p:txBody>
      </p:sp>
      <p:sp>
        <p:nvSpPr>
          <p:cNvPr id="785" name="Shape 785"/>
          <p:cNvSpPr>
            <a:spLocks noGrp="1"/>
          </p:cNvSpPr>
          <p:nvPr>
            <p:ph type="body" sz="quarter" idx="1"/>
          </p:nvPr>
        </p:nvSpPr>
        <p:spPr>
          <a:prstGeom prst="rect">
            <a:avLst/>
          </a:prstGeom>
        </p:spPr>
        <p:txBody>
          <a:bodyPr/>
          <a:lstStyle/>
          <a:p>
            <a:r>
              <a:rPr lang="en-US" sz="1400" b="1" dirty="0">
                <a:latin typeface="Avenir"/>
                <a:ea typeface="Avenir"/>
                <a:cs typeface="Avenir"/>
                <a:sym typeface="Avenir Roman"/>
              </a:rPr>
              <a:t> </a:t>
            </a:r>
            <a:endParaRPr lang="en-US" sz="1400" b="0" dirty="0">
              <a:latin typeface="Avenir"/>
              <a:ea typeface="Avenir"/>
              <a:cs typeface="Avenir"/>
              <a:sym typeface="Avenir Roman"/>
            </a:endParaRPr>
          </a:p>
        </p:txBody>
      </p:sp>
    </p:spTree>
    <p:extLst>
      <p:ext uri="{BB962C8B-B14F-4D97-AF65-F5344CB8AC3E}">
        <p14:creationId xmlns:p14="http://schemas.microsoft.com/office/powerpoint/2010/main" val="390799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0112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0043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xfrm>
            <a:off x="381000" y="685800"/>
            <a:ext cx="6096000" cy="3429000"/>
          </a:xfrm>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p>
            <a:pPr>
              <a:lnSpc>
                <a:spcPct val="100000"/>
              </a:lnSpc>
              <a:defRPr sz="1500">
                <a:latin typeface="Avenir Heavy"/>
                <a:ea typeface="Avenir Heavy"/>
                <a:cs typeface="Avenir Heavy"/>
                <a:sym typeface="Avenir Heavy"/>
              </a:defRPr>
            </a:pPr>
            <a:endParaRPr dirty="0"/>
          </a:p>
        </p:txBody>
      </p:sp>
    </p:spTree>
    <p:extLst>
      <p:ext uri="{BB962C8B-B14F-4D97-AF65-F5344CB8AC3E}">
        <p14:creationId xmlns:p14="http://schemas.microsoft.com/office/powerpoint/2010/main" val="235052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381000" y="685800"/>
            <a:ext cx="6096000" cy="3429000"/>
          </a:xfrm>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p>
            <a:pPr>
              <a:defRPr>
                <a:latin typeface="Avenir Heavy"/>
                <a:ea typeface="Avenir Heavy"/>
                <a:cs typeface="Avenir Heavy"/>
                <a:sym typeface="Avenir Heavy"/>
              </a:defRPr>
            </a:pPr>
            <a:endParaRPr lang="en-GB" dirty="0">
              <a:latin typeface="Avenir"/>
              <a:ea typeface="Avenir"/>
              <a:cs typeface="Avenir"/>
              <a:sym typeface="Avenir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Shape 784"/>
          <p:cNvSpPr>
            <a:spLocks noGrp="1" noRot="1" noChangeAspect="1"/>
          </p:cNvSpPr>
          <p:nvPr>
            <p:ph type="sldImg"/>
          </p:nvPr>
        </p:nvSpPr>
        <p:spPr>
          <a:xfrm>
            <a:off x="381000" y="685800"/>
            <a:ext cx="6096000" cy="3429000"/>
          </a:xfrm>
          <a:prstGeom prst="rect">
            <a:avLst/>
          </a:prstGeom>
        </p:spPr>
        <p:txBody>
          <a:bodyPr/>
          <a:lstStyle/>
          <a:p>
            <a:endParaRPr/>
          </a:p>
        </p:txBody>
      </p:sp>
      <p:sp>
        <p:nvSpPr>
          <p:cNvPr id="785" name="Shape 785"/>
          <p:cNvSpPr>
            <a:spLocks noGrp="1"/>
          </p:cNvSpPr>
          <p:nvPr>
            <p:ph type="body" sz="quarter" idx="1"/>
          </p:nvPr>
        </p:nvSpPr>
        <p:spPr>
          <a:prstGeom prst="rect">
            <a:avLst/>
          </a:prstGeom>
        </p:spPr>
        <p:txBody>
          <a:bodyPr/>
          <a:lstStyle/>
          <a:p>
            <a:r>
              <a:rPr lang="en-US" sz="1400" b="1" dirty="0">
                <a:latin typeface="Avenir"/>
                <a:ea typeface="Avenir"/>
                <a:cs typeface="Avenir"/>
                <a:sym typeface="Avenir Roman"/>
              </a:rPr>
              <a:t> </a:t>
            </a:r>
            <a:endParaRPr lang="en-US" sz="1400" b="0" dirty="0">
              <a:latin typeface="Avenir"/>
              <a:ea typeface="Avenir"/>
              <a:cs typeface="Avenir"/>
              <a:sym typeface="Avenir Roman"/>
            </a:endParaRPr>
          </a:p>
        </p:txBody>
      </p:sp>
    </p:spTree>
    <p:extLst>
      <p:ext uri="{BB962C8B-B14F-4D97-AF65-F5344CB8AC3E}">
        <p14:creationId xmlns:p14="http://schemas.microsoft.com/office/powerpoint/2010/main" val="3541869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Shape 784"/>
          <p:cNvSpPr>
            <a:spLocks noGrp="1" noRot="1" noChangeAspect="1"/>
          </p:cNvSpPr>
          <p:nvPr>
            <p:ph type="sldImg"/>
          </p:nvPr>
        </p:nvSpPr>
        <p:spPr>
          <a:xfrm>
            <a:off x="381000" y="685800"/>
            <a:ext cx="6096000" cy="3429000"/>
          </a:xfrm>
          <a:prstGeom prst="rect">
            <a:avLst/>
          </a:prstGeom>
        </p:spPr>
        <p:txBody>
          <a:bodyPr/>
          <a:lstStyle/>
          <a:p>
            <a:endParaRPr/>
          </a:p>
        </p:txBody>
      </p:sp>
      <p:sp>
        <p:nvSpPr>
          <p:cNvPr id="785" name="Shape 785"/>
          <p:cNvSpPr>
            <a:spLocks noGrp="1"/>
          </p:cNvSpPr>
          <p:nvPr>
            <p:ph type="body" sz="quarter" idx="1"/>
          </p:nvPr>
        </p:nvSpPr>
        <p:spPr>
          <a:prstGeom prst="rect">
            <a:avLst/>
          </a:prstGeom>
        </p:spPr>
        <p:txBody>
          <a:bodyPr/>
          <a:lstStyle/>
          <a:p>
            <a:r>
              <a:rPr lang="en-US" sz="1400" b="1" dirty="0">
                <a:latin typeface="Avenir"/>
                <a:ea typeface="Avenir"/>
                <a:cs typeface="Avenir"/>
                <a:sym typeface="Avenir Roman"/>
              </a:rPr>
              <a:t> </a:t>
            </a:r>
            <a:endParaRPr lang="en-US" sz="1400" b="0" dirty="0">
              <a:latin typeface="Avenir"/>
              <a:ea typeface="Avenir"/>
              <a:cs typeface="Avenir"/>
              <a:sym typeface="Avenir Roman"/>
            </a:endParaRPr>
          </a:p>
        </p:txBody>
      </p:sp>
    </p:spTree>
    <p:extLst>
      <p:ext uri="{BB962C8B-B14F-4D97-AF65-F5344CB8AC3E}">
        <p14:creationId xmlns:p14="http://schemas.microsoft.com/office/powerpoint/2010/main" val="3541869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Shape 784"/>
          <p:cNvSpPr>
            <a:spLocks noGrp="1" noRot="1" noChangeAspect="1"/>
          </p:cNvSpPr>
          <p:nvPr>
            <p:ph type="sldImg"/>
          </p:nvPr>
        </p:nvSpPr>
        <p:spPr>
          <a:xfrm>
            <a:off x="381000" y="685800"/>
            <a:ext cx="6096000" cy="3429000"/>
          </a:xfrm>
          <a:prstGeom prst="rect">
            <a:avLst/>
          </a:prstGeom>
        </p:spPr>
        <p:txBody>
          <a:bodyPr/>
          <a:lstStyle/>
          <a:p>
            <a:endParaRPr/>
          </a:p>
        </p:txBody>
      </p:sp>
      <p:sp>
        <p:nvSpPr>
          <p:cNvPr id="785" name="Shape 785"/>
          <p:cNvSpPr>
            <a:spLocks noGrp="1"/>
          </p:cNvSpPr>
          <p:nvPr>
            <p:ph type="body" sz="quarter" idx="1"/>
          </p:nvPr>
        </p:nvSpPr>
        <p:spPr>
          <a:prstGeom prst="rect">
            <a:avLst/>
          </a:prstGeom>
        </p:spPr>
        <p:txBody>
          <a:bodyPr/>
          <a:lstStyle/>
          <a:p>
            <a:r>
              <a:rPr lang="en-US" sz="1400" b="1" dirty="0">
                <a:latin typeface="Avenir"/>
                <a:ea typeface="Avenir"/>
                <a:cs typeface="Avenir"/>
                <a:sym typeface="Avenir Roman"/>
              </a:rPr>
              <a:t> </a:t>
            </a:r>
            <a:endParaRPr lang="en-US" sz="1400" b="0" dirty="0">
              <a:latin typeface="Avenir"/>
              <a:ea typeface="Avenir"/>
              <a:cs typeface="Avenir"/>
              <a:sym typeface="Avenir Roman"/>
            </a:endParaRPr>
          </a:p>
        </p:txBody>
      </p:sp>
    </p:spTree>
    <p:extLst>
      <p:ext uri="{BB962C8B-B14F-4D97-AF65-F5344CB8AC3E}">
        <p14:creationId xmlns:p14="http://schemas.microsoft.com/office/powerpoint/2010/main" val="3541869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Shape 784"/>
          <p:cNvSpPr>
            <a:spLocks noGrp="1" noRot="1" noChangeAspect="1"/>
          </p:cNvSpPr>
          <p:nvPr>
            <p:ph type="sldImg"/>
          </p:nvPr>
        </p:nvSpPr>
        <p:spPr>
          <a:xfrm>
            <a:off x="381000" y="685800"/>
            <a:ext cx="6096000" cy="3429000"/>
          </a:xfrm>
          <a:prstGeom prst="rect">
            <a:avLst/>
          </a:prstGeom>
        </p:spPr>
        <p:txBody>
          <a:bodyPr/>
          <a:lstStyle/>
          <a:p>
            <a:endParaRPr/>
          </a:p>
        </p:txBody>
      </p:sp>
      <p:sp>
        <p:nvSpPr>
          <p:cNvPr id="785" name="Shape 785"/>
          <p:cNvSpPr>
            <a:spLocks noGrp="1"/>
          </p:cNvSpPr>
          <p:nvPr>
            <p:ph type="body" sz="quarter" idx="1"/>
          </p:nvPr>
        </p:nvSpPr>
        <p:spPr>
          <a:prstGeom prst="rect">
            <a:avLst/>
          </a:prstGeom>
        </p:spPr>
        <p:txBody>
          <a:bodyPr/>
          <a:lstStyle/>
          <a:p>
            <a:r>
              <a:rPr lang="en-US" sz="1400" b="1" dirty="0">
                <a:latin typeface="Avenir"/>
                <a:ea typeface="Avenir"/>
                <a:cs typeface="Avenir"/>
                <a:sym typeface="Avenir Roman"/>
              </a:rPr>
              <a:t> </a:t>
            </a:r>
            <a:endParaRPr lang="en-US" sz="1400" b="0" dirty="0">
              <a:latin typeface="Avenir"/>
              <a:ea typeface="Avenir"/>
              <a:cs typeface="Avenir"/>
              <a:sym typeface="Avenir Roman"/>
            </a:endParaRPr>
          </a:p>
        </p:txBody>
      </p:sp>
    </p:spTree>
    <p:extLst>
      <p:ext uri="{BB962C8B-B14F-4D97-AF65-F5344CB8AC3E}">
        <p14:creationId xmlns:p14="http://schemas.microsoft.com/office/powerpoint/2010/main" val="3541869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Shape 784"/>
          <p:cNvSpPr>
            <a:spLocks noGrp="1" noRot="1" noChangeAspect="1"/>
          </p:cNvSpPr>
          <p:nvPr>
            <p:ph type="sldImg"/>
          </p:nvPr>
        </p:nvSpPr>
        <p:spPr>
          <a:xfrm>
            <a:off x="381000" y="685800"/>
            <a:ext cx="6096000" cy="3429000"/>
          </a:xfrm>
          <a:prstGeom prst="rect">
            <a:avLst/>
          </a:prstGeom>
        </p:spPr>
        <p:txBody>
          <a:bodyPr/>
          <a:lstStyle/>
          <a:p>
            <a:endParaRPr/>
          </a:p>
        </p:txBody>
      </p:sp>
      <p:sp>
        <p:nvSpPr>
          <p:cNvPr id="785" name="Shape 785"/>
          <p:cNvSpPr>
            <a:spLocks noGrp="1"/>
          </p:cNvSpPr>
          <p:nvPr>
            <p:ph type="body" sz="quarter" idx="1"/>
          </p:nvPr>
        </p:nvSpPr>
        <p:spPr>
          <a:prstGeom prst="rect">
            <a:avLst/>
          </a:prstGeom>
        </p:spPr>
        <p:txBody>
          <a:bodyPr/>
          <a:lstStyle/>
          <a:p>
            <a:r>
              <a:rPr lang="en-US" sz="1400" b="1" dirty="0">
                <a:latin typeface="Avenir"/>
                <a:ea typeface="Avenir"/>
                <a:cs typeface="Avenir"/>
                <a:sym typeface="Avenir Roman"/>
              </a:rPr>
              <a:t> </a:t>
            </a:r>
            <a:endParaRPr lang="en-US" sz="1400" b="0" dirty="0">
              <a:latin typeface="Avenir"/>
              <a:ea typeface="Avenir"/>
              <a:cs typeface="Avenir"/>
              <a:sym typeface="Avenir Roman"/>
            </a:endParaRPr>
          </a:p>
        </p:txBody>
      </p:sp>
    </p:spTree>
    <p:extLst>
      <p:ext uri="{BB962C8B-B14F-4D97-AF65-F5344CB8AC3E}">
        <p14:creationId xmlns:p14="http://schemas.microsoft.com/office/powerpoint/2010/main" val="3541869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2225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4542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vider">
    <p:spTree>
      <p:nvGrpSpPr>
        <p:cNvPr id="1" name=""/>
        <p:cNvGrpSpPr/>
        <p:nvPr/>
      </p:nvGrpSpPr>
      <p:grpSpPr>
        <a:xfrm>
          <a:off x="0" y="0"/>
          <a:ext cx="0" cy="0"/>
          <a:chOff x="0" y="0"/>
          <a:chExt cx="0" cy="0"/>
        </a:xfrm>
      </p:grpSpPr>
      <p:sp>
        <p:nvSpPr>
          <p:cNvPr id="6" name="Rectangle 5"/>
          <p:cNvSpPr/>
          <p:nvPr userDrawn="1"/>
        </p:nvSpPr>
        <p:spPr>
          <a:xfrm>
            <a:off x="0" y="0"/>
            <a:ext cx="24384000" cy="13716000"/>
          </a:xfrm>
          <a:prstGeom prst="rect">
            <a:avLst/>
          </a:prstGeom>
          <a:gradFill flip="none" rotWithShape="1">
            <a:gsLst>
              <a:gs pos="0">
                <a:srgbClr val="07AFD7"/>
              </a:gs>
              <a:gs pos="100000">
                <a:srgbClr val="92D050"/>
              </a:gs>
            </a:gsLst>
            <a:lin ang="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j-lt"/>
              <a:ea typeface="+mj-ea"/>
              <a:cs typeface="+mj-cs"/>
              <a:sym typeface="Helvetica Light"/>
            </a:endParaRPr>
          </a:p>
        </p:txBody>
      </p:sp>
      <p:sp>
        <p:nvSpPr>
          <p:cNvPr id="7" name="Shape 121"/>
          <p:cNvSpPr/>
          <p:nvPr userDrawn="1"/>
        </p:nvSpPr>
        <p:spPr>
          <a:xfrm>
            <a:off x="21391008" y="12644771"/>
            <a:ext cx="1856277" cy="59503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spcBef>
                <a:spcPts val="1000"/>
              </a:spcBef>
              <a:defRPr sz="3200">
                <a:solidFill>
                  <a:srgbClr val="FFFFFF"/>
                </a:solidFill>
                <a:latin typeface="+mn-lt"/>
                <a:ea typeface="+mn-ea"/>
                <a:cs typeface="+mn-cs"/>
                <a:sym typeface="Arial"/>
              </a:defRPr>
            </a:lvl1pPr>
          </a:lstStyle>
          <a:p>
            <a:r>
              <a:rPr b="1" dirty="0">
                <a:solidFill>
                  <a:schemeClr val="bg1"/>
                </a:solidFill>
              </a:rPr>
              <a:t>KRisk.co</a:t>
            </a:r>
          </a:p>
        </p:txBody>
      </p:sp>
      <p:sp>
        <p:nvSpPr>
          <p:cNvPr id="10" name="Shape 128"/>
          <p:cNvSpPr/>
          <p:nvPr userDrawn="1"/>
        </p:nvSpPr>
        <p:spPr>
          <a:xfrm>
            <a:off x="393498" y="12723076"/>
            <a:ext cx="4392228"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457200">
              <a:defRPr sz="1800">
                <a:latin typeface="Avenir"/>
                <a:ea typeface="Avenir"/>
                <a:cs typeface="Avenir"/>
                <a:sym typeface="Avenir Roman"/>
              </a:defRPr>
            </a:lvl1pPr>
          </a:lstStyle>
          <a:p>
            <a:r>
              <a:rPr dirty="0">
                <a:solidFill>
                  <a:schemeClr val="bg1"/>
                </a:solidFill>
              </a:rPr>
              <a:t>© K Risk Limited, all rights reserved 20</a:t>
            </a:r>
            <a:r>
              <a:rPr lang="en-GB" dirty="0">
                <a:solidFill>
                  <a:schemeClr val="bg1"/>
                </a:solidFill>
              </a:rPr>
              <a:t>20</a:t>
            </a:r>
            <a:r>
              <a:rPr dirty="0">
                <a:solidFill>
                  <a:schemeClr val="bg1"/>
                </a:solidFill>
              </a:rPr>
              <a:t> </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81100" y="5791581"/>
            <a:ext cx="2565443" cy="1066419"/>
          </a:xfrm>
          <a:prstGeom prst="rect">
            <a:avLst/>
          </a:prstGeom>
        </p:spPr>
      </p:pic>
      <p:sp>
        <p:nvSpPr>
          <p:cNvPr id="11" name="Shape 11"/>
          <p:cNvSpPr>
            <a:spLocks noGrp="1"/>
          </p:cNvSpPr>
          <p:nvPr>
            <p:ph type="title"/>
          </p:nvPr>
        </p:nvSpPr>
        <p:spPr>
          <a:xfrm>
            <a:off x="3534032" y="4824709"/>
            <a:ext cx="19630768" cy="2265364"/>
          </a:xfrm>
          <a:prstGeom prst="rect">
            <a:avLst/>
          </a:prstGeom>
        </p:spPr>
        <p:txBody>
          <a:bodyPr anchor="b">
            <a:normAutofit/>
          </a:bodyPr>
          <a:lstStyle>
            <a:lvl1pPr algn="r">
              <a:defRPr sz="6600">
                <a:solidFill>
                  <a:schemeClr val="bg1"/>
                </a:solidFill>
              </a:defRPr>
            </a:lvl1pPr>
          </a:lstStyle>
          <a:p>
            <a:r>
              <a:rPr dirty="0"/>
              <a:t>Title Text</a:t>
            </a:r>
          </a:p>
        </p:txBody>
      </p:sp>
      <p:sp>
        <p:nvSpPr>
          <p:cNvPr id="12" name="Shape 12"/>
          <p:cNvSpPr>
            <a:spLocks noGrp="1"/>
          </p:cNvSpPr>
          <p:nvPr>
            <p:ph type="body" sz="quarter" idx="1" hasCustomPrompt="1"/>
          </p:nvPr>
        </p:nvSpPr>
        <p:spPr>
          <a:xfrm>
            <a:off x="3534032" y="7145948"/>
            <a:ext cx="19630768" cy="1258754"/>
          </a:xfrm>
          <a:prstGeom prst="rect">
            <a:avLst/>
          </a:prstGeom>
        </p:spPr>
        <p:txBody>
          <a:bodyPr anchor="t"/>
          <a:lstStyle>
            <a:lvl1pPr marL="0" indent="0" algn="r">
              <a:spcBef>
                <a:spcPts val="0"/>
              </a:spcBef>
              <a:buSzTx/>
              <a:buNone/>
              <a:defRPr sz="4400">
                <a:solidFill>
                  <a:schemeClr val="bg1"/>
                </a:solidFill>
                <a:latin typeface="+mj-lt"/>
                <a:ea typeface="+mj-ea"/>
                <a:cs typeface="+mj-cs"/>
                <a:sym typeface="Helvetica Light"/>
              </a:defRPr>
            </a:lvl1pPr>
            <a:lvl2pPr marL="0" indent="228600" algn="ctr">
              <a:spcBef>
                <a:spcPts val="0"/>
              </a:spcBef>
              <a:buSzTx/>
              <a:buNone/>
              <a:defRPr sz="4400">
                <a:latin typeface="+mj-lt"/>
                <a:ea typeface="+mj-ea"/>
                <a:cs typeface="+mj-cs"/>
                <a:sym typeface="Helvetica Light"/>
              </a:defRPr>
            </a:lvl2pPr>
            <a:lvl3pPr marL="0" indent="457200" algn="ctr">
              <a:spcBef>
                <a:spcPts val="0"/>
              </a:spcBef>
              <a:buSzTx/>
              <a:buNone/>
              <a:defRPr sz="4400">
                <a:latin typeface="+mj-lt"/>
                <a:ea typeface="+mj-ea"/>
                <a:cs typeface="+mj-cs"/>
                <a:sym typeface="Helvetica Light"/>
              </a:defRPr>
            </a:lvl3pPr>
            <a:lvl4pPr marL="0" indent="685800" algn="ctr">
              <a:spcBef>
                <a:spcPts val="0"/>
              </a:spcBef>
              <a:buSzTx/>
              <a:buNone/>
              <a:defRPr sz="4400">
                <a:latin typeface="+mj-lt"/>
                <a:ea typeface="+mj-ea"/>
                <a:cs typeface="+mj-cs"/>
                <a:sym typeface="Helvetica Light"/>
              </a:defRPr>
            </a:lvl4pPr>
            <a:lvl5pPr marL="0" indent="914400" algn="ctr">
              <a:spcBef>
                <a:spcPts val="0"/>
              </a:spcBef>
              <a:buSzTx/>
              <a:buNone/>
              <a:defRPr sz="4400">
                <a:latin typeface="+mj-lt"/>
                <a:ea typeface="+mj-ea"/>
                <a:cs typeface="+mj-cs"/>
                <a:sym typeface="Helvetica Light"/>
              </a:defRPr>
            </a:lvl5pPr>
          </a:lstStyle>
          <a:p>
            <a:r>
              <a:rPr lang="en-US" dirty="0"/>
              <a:t>Subtitle</a:t>
            </a:r>
            <a:endParaRPr dirty="0"/>
          </a:p>
        </p:txBody>
      </p:sp>
    </p:spTree>
    <p:extLst>
      <p:ext uri="{BB962C8B-B14F-4D97-AF65-F5344CB8AC3E}">
        <p14:creationId xmlns:p14="http://schemas.microsoft.com/office/powerpoint/2010/main" val="260127481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Rectangle 3"/>
          <p:cNvSpPr/>
          <p:nvPr userDrawn="1"/>
        </p:nvSpPr>
        <p:spPr>
          <a:xfrm>
            <a:off x="0" y="4629679"/>
            <a:ext cx="24384000" cy="3751878"/>
          </a:xfrm>
          <a:prstGeom prst="rect">
            <a:avLst/>
          </a:prstGeom>
          <a:gradFill flip="none" rotWithShape="1">
            <a:gsLst>
              <a:gs pos="0">
                <a:srgbClr val="07AFD7"/>
              </a:gs>
              <a:gs pos="100000">
                <a:srgbClr val="92D050"/>
              </a:gs>
            </a:gsLst>
            <a:lin ang="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j-lt"/>
              <a:ea typeface="+mj-ea"/>
              <a:cs typeface="+mj-cs"/>
              <a:sym typeface="Helvetica Light"/>
            </a:endParaRPr>
          </a:p>
        </p:txBody>
      </p:sp>
      <p:sp>
        <p:nvSpPr>
          <p:cNvPr id="5" name="Freeform 5"/>
          <p:cNvSpPr>
            <a:spLocks noEditPoints="1"/>
          </p:cNvSpPr>
          <p:nvPr userDrawn="1"/>
        </p:nvSpPr>
        <p:spPr bwMode="auto">
          <a:xfrm>
            <a:off x="5427104" y="5381698"/>
            <a:ext cx="2473500" cy="2247841"/>
          </a:xfrm>
          <a:custGeom>
            <a:avLst/>
            <a:gdLst>
              <a:gd name="T0" fmla="*/ 844 w 1162"/>
              <a:gd name="T1" fmla="*/ 322 h 1058"/>
              <a:gd name="T2" fmla="*/ 796 w 1162"/>
              <a:gd name="T3" fmla="*/ 371 h 1058"/>
              <a:gd name="T4" fmla="*/ 767 w 1162"/>
              <a:gd name="T5" fmla="*/ 343 h 1058"/>
              <a:gd name="T6" fmla="*/ 831 w 1162"/>
              <a:gd name="T7" fmla="*/ 250 h 1058"/>
              <a:gd name="T8" fmla="*/ 774 w 1162"/>
              <a:gd name="T9" fmla="*/ 250 h 1058"/>
              <a:gd name="T10" fmla="*/ 717 w 1162"/>
              <a:gd name="T11" fmla="*/ 250 h 1058"/>
              <a:gd name="T12" fmla="*/ 889 w 1162"/>
              <a:gd name="T13" fmla="*/ 249 h 1058"/>
              <a:gd name="T14" fmla="*/ 768 w 1162"/>
              <a:gd name="T15" fmla="*/ 427 h 1058"/>
              <a:gd name="T16" fmla="*/ 796 w 1162"/>
              <a:gd name="T17" fmla="*/ 455 h 1058"/>
              <a:gd name="T18" fmla="*/ 796 w 1162"/>
              <a:gd name="T19" fmla="*/ 398 h 1058"/>
              <a:gd name="T20" fmla="*/ 187 w 1162"/>
              <a:gd name="T21" fmla="*/ 627 h 1058"/>
              <a:gd name="T22" fmla="*/ 218 w 1162"/>
              <a:gd name="T23" fmla="*/ 656 h 1058"/>
              <a:gd name="T24" fmla="*/ 218 w 1162"/>
              <a:gd name="T25" fmla="*/ 598 h 1058"/>
              <a:gd name="T26" fmla="*/ 316 w 1162"/>
              <a:gd name="T27" fmla="*/ 598 h 1058"/>
              <a:gd name="T28" fmla="*/ 316 w 1162"/>
              <a:gd name="T29" fmla="*/ 656 h 1058"/>
              <a:gd name="T30" fmla="*/ 347 w 1162"/>
              <a:gd name="T31" fmla="*/ 627 h 1058"/>
              <a:gd name="T32" fmla="*/ 316 w 1162"/>
              <a:gd name="T33" fmla="*/ 598 h 1058"/>
              <a:gd name="T34" fmla="*/ 1162 w 1162"/>
              <a:gd name="T35" fmla="*/ 463 h 1058"/>
              <a:gd name="T36" fmla="*/ 650 w 1162"/>
              <a:gd name="T37" fmla="*/ 602 h 1058"/>
              <a:gd name="T38" fmla="*/ 618 w 1162"/>
              <a:gd name="T39" fmla="*/ 602 h 1058"/>
              <a:gd name="T40" fmla="*/ 596 w 1162"/>
              <a:gd name="T41" fmla="*/ 621 h 1058"/>
              <a:gd name="T42" fmla="*/ 459 w 1162"/>
              <a:gd name="T43" fmla="*/ 722 h 1058"/>
              <a:gd name="T44" fmla="*/ 442 w 1162"/>
              <a:gd name="T45" fmla="*/ 390 h 1058"/>
              <a:gd name="T46" fmla="*/ 58 w 1162"/>
              <a:gd name="T47" fmla="*/ 472 h 1058"/>
              <a:gd name="T48" fmla="*/ 140 w 1162"/>
              <a:gd name="T49" fmla="*/ 877 h 1058"/>
              <a:gd name="T50" fmla="*/ 576 w 1162"/>
              <a:gd name="T51" fmla="*/ 885 h 1058"/>
              <a:gd name="T52" fmla="*/ 662 w 1162"/>
              <a:gd name="T53" fmla="*/ 691 h 1058"/>
              <a:gd name="T54" fmla="*/ 720 w 1162"/>
              <a:gd name="T55" fmla="*/ 691 h 1058"/>
              <a:gd name="T56" fmla="*/ 703 w 1162"/>
              <a:gd name="T57" fmla="*/ 1056 h 1058"/>
              <a:gd name="T58" fmla="*/ 672 w 1162"/>
              <a:gd name="T59" fmla="*/ 1050 h 1058"/>
              <a:gd name="T60" fmla="*/ 140 w 1162"/>
              <a:gd name="T61" fmla="*/ 934 h 1058"/>
              <a:gd name="T62" fmla="*/ 0 w 1162"/>
              <a:gd name="T63" fmla="*/ 472 h 1058"/>
              <a:gd name="T64" fmla="*/ 442 w 1162"/>
              <a:gd name="T65" fmla="*/ 333 h 1058"/>
              <a:gd name="T66" fmla="*/ 582 w 1162"/>
              <a:gd name="T67" fmla="*/ 0 h 1058"/>
              <a:gd name="T68" fmla="*/ 1162 w 1162"/>
              <a:gd name="T69" fmla="*/ 138 h 1058"/>
              <a:gd name="T70" fmla="*/ 1023 w 1162"/>
              <a:gd name="T71" fmla="*/ 58 h 1058"/>
              <a:gd name="T72" fmla="*/ 499 w 1162"/>
              <a:gd name="T73" fmla="*/ 138 h 1058"/>
              <a:gd name="T74" fmla="*/ 557 w 1162"/>
              <a:gd name="T75" fmla="*/ 578 h 1058"/>
              <a:gd name="T76" fmla="*/ 633 w 1162"/>
              <a:gd name="T77" fmla="*/ 544 h 1058"/>
              <a:gd name="T78" fmla="*/ 1023 w 1162"/>
              <a:gd name="T79" fmla="*/ 544 h 1058"/>
              <a:gd name="T80" fmla="*/ 1104 w 1162"/>
              <a:gd name="T81" fmla="*/ 138 h 1058"/>
              <a:gd name="T82" fmla="*/ 1104 w 1162"/>
              <a:gd name="T83" fmla="*/ 1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2" h="1058">
                <a:moveTo>
                  <a:pt x="889" y="249"/>
                </a:moveTo>
                <a:cubicBezTo>
                  <a:pt x="889" y="285"/>
                  <a:pt x="863" y="306"/>
                  <a:pt x="844" y="322"/>
                </a:cubicBezTo>
                <a:cubicBezTo>
                  <a:pt x="837" y="328"/>
                  <a:pt x="824" y="339"/>
                  <a:pt x="824" y="343"/>
                </a:cubicBezTo>
                <a:cubicBezTo>
                  <a:pt x="824" y="358"/>
                  <a:pt x="812" y="371"/>
                  <a:pt x="796" y="371"/>
                </a:cubicBezTo>
                <a:cubicBezTo>
                  <a:pt x="795" y="371"/>
                  <a:pt x="795" y="371"/>
                  <a:pt x="795" y="371"/>
                </a:cubicBezTo>
                <a:cubicBezTo>
                  <a:pt x="780" y="371"/>
                  <a:pt x="767" y="359"/>
                  <a:pt x="767" y="343"/>
                </a:cubicBezTo>
                <a:cubicBezTo>
                  <a:pt x="766" y="312"/>
                  <a:pt x="789" y="293"/>
                  <a:pt x="807" y="278"/>
                </a:cubicBezTo>
                <a:cubicBezTo>
                  <a:pt x="822" y="266"/>
                  <a:pt x="831" y="257"/>
                  <a:pt x="831" y="250"/>
                </a:cubicBezTo>
                <a:cubicBezTo>
                  <a:pt x="831" y="234"/>
                  <a:pt x="818" y="221"/>
                  <a:pt x="803" y="221"/>
                </a:cubicBezTo>
                <a:cubicBezTo>
                  <a:pt x="787" y="221"/>
                  <a:pt x="774" y="234"/>
                  <a:pt x="774" y="250"/>
                </a:cubicBezTo>
                <a:cubicBezTo>
                  <a:pt x="774" y="265"/>
                  <a:pt x="761" y="278"/>
                  <a:pt x="745" y="278"/>
                </a:cubicBezTo>
                <a:cubicBezTo>
                  <a:pt x="729" y="278"/>
                  <a:pt x="717" y="265"/>
                  <a:pt x="717" y="250"/>
                </a:cubicBezTo>
                <a:cubicBezTo>
                  <a:pt x="717" y="202"/>
                  <a:pt x="755" y="163"/>
                  <a:pt x="803" y="163"/>
                </a:cubicBezTo>
                <a:cubicBezTo>
                  <a:pt x="850" y="163"/>
                  <a:pt x="889" y="202"/>
                  <a:pt x="889" y="249"/>
                </a:cubicBezTo>
                <a:close/>
                <a:moveTo>
                  <a:pt x="796" y="398"/>
                </a:moveTo>
                <a:cubicBezTo>
                  <a:pt x="780" y="398"/>
                  <a:pt x="768" y="411"/>
                  <a:pt x="768" y="427"/>
                </a:cubicBezTo>
                <a:cubicBezTo>
                  <a:pt x="768" y="427"/>
                  <a:pt x="768" y="427"/>
                  <a:pt x="768" y="427"/>
                </a:cubicBezTo>
                <a:cubicBezTo>
                  <a:pt x="768" y="443"/>
                  <a:pt x="780" y="455"/>
                  <a:pt x="796" y="455"/>
                </a:cubicBezTo>
                <a:cubicBezTo>
                  <a:pt x="812" y="455"/>
                  <a:pt x="825" y="442"/>
                  <a:pt x="825" y="427"/>
                </a:cubicBezTo>
                <a:cubicBezTo>
                  <a:pt x="825" y="411"/>
                  <a:pt x="812" y="398"/>
                  <a:pt x="796" y="398"/>
                </a:cubicBezTo>
                <a:close/>
                <a:moveTo>
                  <a:pt x="216" y="598"/>
                </a:moveTo>
                <a:cubicBezTo>
                  <a:pt x="200" y="598"/>
                  <a:pt x="187" y="611"/>
                  <a:pt x="187" y="627"/>
                </a:cubicBezTo>
                <a:cubicBezTo>
                  <a:pt x="187" y="643"/>
                  <a:pt x="200" y="656"/>
                  <a:pt x="216" y="656"/>
                </a:cubicBezTo>
                <a:cubicBezTo>
                  <a:pt x="218" y="656"/>
                  <a:pt x="218" y="656"/>
                  <a:pt x="218" y="656"/>
                </a:cubicBezTo>
                <a:cubicBezTo>
                  <a:pt x="234" y="656"/>
                  <a:pt x="247" y="643"/>
                  <a:pt x="247" y="627"/>
                </a:cubicBezTo>
                <a:cubicBezTo>
                  <a:pt x="247" y="611"/>
                  <a:pt x="234" y="598"/>
                  <a:pt x="218" y="598"/>
                </a:cubicBezTo>
                <a:lnTo>
                  <a:pt x="216" y="598"/>
                </a:lnTo>
                <a:close/>
                <a:moveTo>
                  <a:pt x="316" y="598"/>
                </a:moveTo>
                <a:cubicBezTo>
                  <a:pt x="300" y="598"/>
                  <a:pt x="287" y="611"/>
                  <a:pt x="287" y="627"/>
                </a:cubicBezTo>
                <a:cubicBezTo>
                  <a:pt x="287" y="643"/>
                  <a:pt x="300" y="656"/>
                  <a:pt x="316" y="656"/>
                </a:cubicBezTo>
                <a:cubicBezTo>
                  <a:pt x="318" y="656"/>
                  <a:pt x="318" y="656"/>
                  <a:pt x="318" y="656"/>
                </a:cubicBezTo>
                <a:cubicBezTo>
                  <a:pt x="334" y="656"/>
                  <a:pt x="347" y="643"/>
                  <a:pt x="347" y="627"/>
                </a:cubicBezTo>
                <a:cubicBezTo>
                  <a:pt x="347" y="611"/>
                  <a:pt x="334" y="598"/>
                  <a:pt x="318" y="598"/>
                </a:cubicBezTo>
                <a:lnTo>
                  <a:pt x="316" y="598"/>
                </a:lnTo>
                <a:close/>
                <a:moveTo>
                  <a:pt x="1162" y="138"/>
                </a:moveTo>
                <a:cubicBezTo>
                  <a:pt x="1162" y="463"/>
                  <a:pt x="1162" y="463"/>
                  <a:pt x="1162" y="463"/>
                </a:cubicBezTo>
                <a:cubicBezTo>
                  <a:pt x="1162" y="539"/>
                  <a:pt x="1100" y="602"/>
                  <a:pt x="1023" y="602"/>
                </a:cubicBezTo>
                <a:cubicBezTo>
                  <a:pt x="650" y="602"/>
                  <a:pt x="650" y="602"/>
                  <a:pt x="650" y="602"/>
                </a:cubicBezTo>
                <a:cubicBezTo>
                  <a:pt x="643" y="602"/>
                  <a:pt x="637" y="602"/>
                  <a:pt x="631" y="601"/>
                </a:cubicBezTo>
                <a:cubicBezTo>
                  <a:pt x="626" y="601"/>
                  <a:pt x="620" y="601"/>
                  <a:pt x="618" y="602"/>
                </a:cubicBezTo>
                <a:cubicBezTo>
                  <a:pt x="616" y="603"/>
                  <a:pt x="610" y="609"/>
                  <a:pt x="604" y="614"/>
                </a:cubicBezTo>
                <a:cubicBezTo>
                  <a:pt x="602" y="616"/>
                  <a:pt x="599" y="618"/>
                  <a:pt x="596" y="621"/>
                </a:cubicBezTo>
                <a:cubicBezTo>
                  <a:pt x="491" y="717"/>
                  <a:pt x="491" y="717"/>
                  <a:pt x="491" y="717"/>
                </a:cubicBezTo>
                <a:cubicBezTo>
                  <a:pt x="482" y="725"/>
                  <a:pt x="470" y="727"/>
                  <a:pt x="459" y="722"/>
                </a:cubicBezTo>
                <a:cubicBezTo>
                  <a:pt x="449" y="717"/>
                  <a:pt x="442" y="707"/>
                  <a:pt x="442" y="696"/>
                </a:cubicBezTo>
                <a:cubicBezTo>
                  <a:pt x="442" y="390"/>
                  <a:pt x="442" y="390"/>
                  <a:pt x="442" y="390"/>
                </a:cubicBezTo>
                <a:cubicBezTo>
                  <a:pt x="140" y="390"/>
                  <a:pt x="140" y="390"/>
                  <a:pt x="140" y="390"/>
                </a:cubicBezTo>
                <a:cubicBezTo>
                  <a:pt x="95" y="390"/>
                  <a:pt x="58" y="427"/>
                  <a:pt x="58" y="472"/>
                </a:cubicBezTo>
                <a:cubicBezTo>
                  <a:pt x="58" y="796"/>
                  <a:pt x="58" y="796"/>
                  <a:pt x="58" y="796"/>
                </a:cubicBezTo>
                <a:cubicBezTo>
                  <a:pt x="58" y="841"/>
                  <a:pt x="95" y="877"/>
                  <a:pt x="140" y="877"/>
                </a:cubicBezTo>
                <a:cubicBezTo>
                  <a:pt x="557" y="877"/>
                  <a:pt x="557" y="877"/>
                  <a:pt x="557" y="877"/>
                </a:cubicBezTo>
                <a:cubicBezTo>
                  <a:pt x="564" y="877"/>
                  <a:pt x="571" y="880"/>
                  <a:pt x="576" y="885"/>
                </a:cubicBezTo>
                <a:cubicBezTo>
                  <a:pt x="662" y="964"/>
                  <a:pt x="662" y="964"/>
                  <a:pt x="662" y="964"/>
                </a:cubicBezTo>
                <a:cubicBezTo>
                  <a:pt x="662" y="691"/>
                  <a:pt x="662" y="691"/>
                  <a:pt x="662" y="691"/>
                </a:cubicBezTo>
                <a:cubicBezTo>
                  <a:pt x="662" y="675"/>
                  <a:pt x="675" y="662"/>
                  <a:pt x="691" y="662"/>
                </a:cubicBezTo>
                <a:cubicBezTo>
                  <a:pt x="707" y="662"/>
                  <a:pt x="720" y="675"/>
                  <a:pt x="720" y="691"/>
                </a:cubicBezTo>
                <a:cubicBezTo>
                  <a:pt x="720" y="1030"/>
                  <a:pt x="720" y="1030"/>
                  <a:pt x="720" y="1030"/>
                </a:cubicBezTo>
                <a:cubicBezTo>
                  <a:pt x="720" y="1041"/>
                  <a:pt x="713" y="1051"/>
                  <a:pt x="703" y="1056"/>
                </a:cubicBezTo>
                <a:cubicBezTo>
                  <a:pt x="699" y="1057"/>
                  <a:pt x="696" y="1058"/>
                  <a:pt x="692" y="1058"/>
                </a:cubicBezTo>
                <a:cubicBezTo>
                  <a:pt x="685" y="1058"/>
                  <a:pt x="678" y="1055"/>
                  <a:pt x="672" y="1050"/>
                </a:cubicBezTo>
                <a:cubicBezTo>
                  <a:pt x="546" y="934"/>
                  <a:pt x="546" y="934"/>
                  <a:pt x="546" y="934"/>
                </a:cubicBezTo>
                <a:cubicBezTo>
                  <a:pt x="140" y="934"/>
                  <a:pt x="140" y="934"/>
                  <a:pt x="140" y="934"/>
                </a:cubicBezTo>
                <a:cubicBezTo>
                  <a:pt x="63" y="934"/>
                  <a:pt x="0" y="873"/>
                  <a:pt x="0" y="796"/>
                </a:cubicBezTo>
                <a:cubicBezTo>
                  <a:pt x="0" y="472"/>
                  <a:pt x="0" y="472"/>
                  <a:pt x="0" y="472"/>
                </a:cubicBezTo>
                <a:cubicBezTo>
                  <a:pt x="0" y="396"/>
                  <a:pt x="63" y="333"/>
                  <a:pt x="140" y="333"/>
                </a:cubicBezTo>
                <a:cubicBezTo>
                  <a:pt x="442" y="333"/>
                  <a:pt x="442" y="333"/>
                  <a:pt x="442" y="333"/>
                </a:cubicBezTo>
                <a:cubicBezTo>
                  <a:pt x="442" y="138"/>
                  <a:pt x="442" y="138"/>
                  <a:pt x="442" y="138"/>
                </a:cubicBezTo>
                <a:cubicBezTo>
                  <a:pt x="442" y="62"/>
                  <a:pt x="505" y="0"/>
                  <a:pt x="582" y="0"/>
                </a:cubicBezTo>
                <a:cubicBezTo>
                  <a:pt x="1023" y="0"/>
                  <a:pt x="1023" y="0"/>
                  <a:pt x="1023" y="0"/>
                </a:cubicBezTo>
                <a:cubicBezTo>
                  <a:pt x="1100" y="0"/>
                  <a:pt x="1162" y="62"/>
                  <a:pt x="1162" y="138"/>
                </a:cubicBezTo>
                <a:close/>
                <a:moveTo>
                  <a:pt x="1104" y="138"/>
                </a:moveTo>
                <a:cubicBezTo>
                  <a:pt x="1104" y="93"/>
                  <a:pt x="1068" y="58"/>
                  <a:pt x="1023" y="58"/>
                </a:cubicBezTo>
                <a:cubicBezTo>
                  <a:pt x="582" y="58"/>
                  <a:pt x="582" y="58"/>
                  <a:pt x="582" y="58"/>
                </a:cubicBezTo>
                <a:cubicBezTo>
                  <a:pt x="537" y="58"/>
                  <a:pt x="499" y="93"/>
                  <a:pt x="499" y="138"/>
                </a:cubicBezTo>
                <a:cubicBezTo>
                  <a:pt x="499" y="630"/>
                  <a:pt x="499" y="630"/>
                  <a:pt x="499" y="630"/>
                </a:cubicBezTo>
                <a:cubicBezTo>
                  <a:pt x="557" y="578"/>
                  <a:pt x="557" y="578"/>
                  <a:pt x="557" y="578"/>
                </a:cubicBezTo>
                <a:cubicBezTo>
                  <a:pt x="560" y="576"/>
                  <a:pt x="563" y="573"/>
                  <a:pt x="565" y="571"/>
                </a:cubicBezTo>
                <a:cubicBezTo>
                  <a:pt x="591" y="547"/>
                  <a:pt x="598" y="543"/>
                  <a:pt x="633" y="544"/>
                </a:cubicBezTo>
                <a:cubicBezTo>
                  <a:pt x="637" y="544"/>
                  <a:pt x="643" y="544"/>
                  <a:pt x="650" y="544"/>
                </a:cubicBezTo>
                <a:cubicBezTo>
                  <a:pt x="1023" y="544"/>
                  <a:pt x="1023" y="544"/>
                  <a:pt x="1023" y="544"/>
                </a:cubicBezTo>
                <a:cubicBezTo>
                  <a:pt x="1068" y="544"/>
                  <a:pt x="1104" y="508"/>
                  <a:pt x="1104" y="463"/>
                </a:cubicBezTo>
                <a:lnTo>
                  <a:pt x="1104" y="138"/>
                </a:lnTo>
                <a:close/>
                <a:moveTo>
                  <a:pt x="1104" y="138"/>
                </a:moveTo>
                <a:cubicBezTo>
                  <a:pt x="1104" y="138"/>
                  <a:pt x="1104" y="138"/>
                  <a:pt x="1104" y="138"/>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8400094" y="5983250"/>
            <a:ext cx="14764706" cy="1321143"/>
          </a:xfrm>
        </p:spPr>
        <p:txBody>
          <a:bodyPr/>
          <a:lstStyle>
            <a:lvl1pPr>
              <a:defRPr sz="6000">
                <a:solidFill>
                  <a:schemeClr val="bg1"/>
                </a:solidFill>
              </a:defRPr>
            </a:lvl1pPr>
          </a:lstStyle>
          <a:p>
            <a:r>
              <a:rPr lang="en-US" dirty="0"/>
              <a:t>Click to edit Master title style</a:t>
            </a:r>
          </a:p>
        </p:txBody>
      </p:sp>
      <p:sp>
        <p:nvSpPr>
          <p:cNvPr id="3" name="Text Placeholder 4"/>
          <p:cNvSpPr>
            <a:spLocks noGrp="1"/>
          </p:cNvSpPr>
          <p:nvPr>
            <p:ph type="body" sz="quarter" idx="12" hasCustomPrompt="1"/>
          </p:nvPr>
        </p:nvSpPr>
        <p:spPr>
          <a:xfrm>
            <a:off x="8397445" y="5381698"/>
            <a:ext cx="14766675" cy="817914"/>
          </a:xfrm>
        </p:spPr>
        <p:txBody>
          <a:bodyPr anchor="b">
            <a:normAutofit/>
          </a:bodyPr>
          <a:lstStyle>
            <a:lvl1pPr marL="0" indent="0">
              <a:buNone/>
              <a:defRPr sz="3600" b="0" cap="all" baseline="0">
                <a:solidFill>
                  <a:schemeClr val="bg1"/>
                </a:solidFill>
              </a:defRPr>
            </a:lvl1pPr>
          </a:lstStyle>
          <a:p>
            <a:pPr lvl="0"/>
            <a:r>
              <a:rPr lang="en-US" dirty="0"/>
              <a:t>SECTION</a:t>
            </a:r>
          </a:p>
        </p:txBody>
      </p:sp>
    </p:spTree>
    <p:extLst>
      <p:ext uri="{BB962C8B-B14F-4D97-AF65-F5344CB8AC3E}">
        <p14:creationId xmlns:p14="http://schemas.microsoft.com/office/powerpoint/2010/main" val="93236928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3" name="Content Placeholder 2"/>
          <p:cNvSpPr>
            <a:spLocks noGrp="1"/>
          </p:cNvSpPr>
          <p:nvPr>
            <p:ph sz="quarter" idx="10"/>
          </p:nvPr>
        </p:nvSpPr>
        <p:spPr>
          <a:xfrm>
            <a:off x="1184275" y="3200400"/>
            <a:ext cx="21980525" cy="9258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1" hasCustomPrompt="1"/>
          </p:nvPr>
        </p:nvSpPr>
        <p:spPr>
          <a:xfrm>
            <a:off x="1181100" y="401287"/>
            <a:ext cx="19850100" cy="817914"/>
          </a:xfrm>
        </p:spPr>
        <p:txBody>
          <a:bodyPr anchor="b">
            <a:normAutofit/>
          </a:bodyPr>
          <a:lstStyle>
            <a:lvl1pPr marL="0" indent="0">
              <a:buNone/>
              <a:defRPr sz="3200" b="0" cap="all" baseline="0">
                <a:solidFill>
                  <a:schemeClr val="accent5"/>
                </a:solidFill>
              </a:defRPr>
            </a:lvl1pPr>
          </a:lstStyle>
          <a:p>
            <a:pPr lvl="0"/>
            <a:r>
              <a:rPr lang="en-US" dirty="0"/>
              <a:t>SECTION</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4"/>
          <p:cNvSpPr>
            <a:spLocks noGrp="1"/>
          </p:cNvSpPr>
          <p:nvPr>
            <p:ph type="body" sz="quarter" idx="12" hasCustomPrompt="1"/>
          </p:nvPr>
        </p:nvSpPr>
        <p:spPr>
          <a:xfrm>
            <a:off x="1181100" y="401287"/>
            <a:ext cx="19850100" cy="817914"/>
          </a:xfrm>
        </p:spPr>
        <p:txBody>
          <a:bodyPr anchor="b">
            <a:normAutofit/>
          </a:bodyPr>
          <a:lstStyle>
            <a:lvl1pPr marL="0" indent="0">
              <a:buNone/>
              <a:defRPr sz="3200" b="0" cap="all" baseline="0">
                <a:solidFill>
                  <a:schemeClr val="accent5"/>
                </a:solidFill>
              </a:defRPr>
            </a:lvl1pPr>
          </a:lstStyle>
          <a:p>
            <a:pPr lvl="0"/>
            <a:r>
              <a:rPr lang="en-US" dirty="0"/>
              <a:t>SECTION</a:t>
            </a:r>
          </a:p>
        </p:txBody>
      </p:sp>
    </p:spTree>
    <p:extLst>
      <p:ext uri="{BB962C8B-B14F-4D97-AF65-F5344CB8AC3E}">
        <p14:creationId xmlns:p14="http://schemas.microsoft.com/office/powerpoint/2010/main" val="296815996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11959031" y="13081000"/>
            <a:ext cx="453238" cy="4699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40650296"/>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0298035" y="665990"/>
            <a:ext cx="3937686" cy="2214948"/>
          </a:xfrm>
          <a:prstGeom prst="rect">
            <a:avLst/>
          </a:prstGeom>
        </p:spPr>
      </p:pic>
      <p:sp>
        <p:nvSpPr>
          <p:cNvPr id="2" name="Shape 2"/>
          <p:cNvSpPr>
            <a:spLocks noGrp="1"/>
          </p:cNvSpPr>
          <p:nvPr>
            <p:ph type="title"/>
          </p:nvPr>
        </p:nvSpPr>
        <p:spPr>
          <a:xfrm>
            <a:off x="1183748" y="1002839"/>
            <a:ext cx="19847452" cy="132114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p>
            <a:r>
              <a:rPr dirty="0"/>
              <a:t>Title Text</a:t>
            </a:r>
          </a:p>
        </p:txBody>
      </p:sp>
      <p:sp>
        <p:nvSpPr>
          <p:cNvPr id="4" name="Shape 4"/>
          <p:cNvSpPr>
            <a:spLocks noGrp="1"/>
          </p:cNvSpPr>
          <p:nvPr>
            <p:ph type="body" idx="1"/>
          </p:nvPr>
        </p:nvSpPr>
        <p:spPr>
          <a:xfrm>
            <a:off x="1183748" y="3238500"/>
            <a:ext cx="21981052" cy="9207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cxnSp>
        <p:nvCxnSpPr>
          <p:cNvPr id="6" name="Straight Connector 5"/>
          <p:cNvCxnSpPr/>
          <p:nvPr userDrawn="1"/>
        </p:nvCxnSpPr>
        <p:spPr>
          <a:xfrm>
            <a:off x="1183748" y="2898684"/>
            <a:ext cx="23200252" cy="0"/>
          </a:xfrm>
          <a:prstGeom prst="line">
            <a:avLst/>
          </a:prstGeom>
          <a:noFill/>
          <a:ln w="31750" cap="flat">
            <a:gradFill flip="none" rotWithShape="1">
              <a:gsLst>
                <a:gs pos="0">
                  <a:srgbClr val="07AFD7"/>
                </a:gs>
                <a:gs pos="100000">
                  <a:srgbClr val="92D050"/>
                </a:gs>
              </a:gsLst>
              <a:lin ang="0" scaled="1"/>
              <a:tileRect/>
            </a:gradFill>
            <a:prstDash val="solid"/>
            <a:miter lim="400000"/>
          </a:ln>
          <a:effectLst/>
          <a:sp3d/>
        </p:spPr>
        <p:style>
          <a:lnRef idx="0">
            <a:scrgbClr r="0" g="0" b="0"/>
          </a:lnRef>
          <a:fillRef idx="0">
            <a:scrgbClr r="0" g="0" b="0"/>
          </a:fillRef>
          <a:effectRef idx="0">
            <a:scrgbClr r="0" g="0" b="0"/>
          </a:effectRef>
          <a:fontRef idx="none"/>
        </p:style>
      </p:cxnSp>
      <p:sp>
        <p:nvSpPr>
          <p:cNvPr id="8" name="Shape 121"/>
          <p:cNvSpPr/>
          <p:nvPr userDrawn="1"/>
        </p:nvSpPr>
        <p:spPr>
          <a:xfrm>
            <a:off x="21594419" y="12785617"/>
            <a:ext cx="1641475" cy="53347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spcBef>
                <a:spcPts val="1000"/>
              </a:spcBef>
              <a:defRPr sz="3200">
                <a:solidFill>
                  <a:srgbClr val="FFFFFF"/>
                </a:solidFill>
                <a:latin typeface="+mn-lt"/>
                <a:ea typeface="+mn-ea"/>
                <a:cs typeface="+mn-cs"/>
                <a:sym typeface="Arial"/>
              </a:defRPr>
            </a:lvl1pPr>
          </a:lstStyle>
          <a:p>
            <a:r>
              <a:rPr sz="2800" b="1" dirty="0">
                <a:solidFill>
                  <a:schemeClr val="tx2"/>
                </a:solidFill>
              </a:rPr>
              <a:t>KRisk.co</a:t>
            </a:r>
          </a:p>
        </p:txBody>
      </p:sp>
      <p:sp>
        <p:nvSpPr>
          <p:cNvPr id="9" name="Shape 128"/>
          <p:cNvSpPr/>
          <p:nvPr userDrawn="1"/>
        </p:nvSpPr>
        <p:spPr>
          <a:xfrm>
            <a:off x="1183748" y="12890191"/>
            <a:ext cx="4392228"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457200">
              <a:defRPr sz="1800">
                <a:latin typeface="Avenir"/>
                <a:ea typeface="Avenir"/>
                <a:cs typeface="Avenir"/>
                <a:sym typeface="Avenir Roman"/>
              </a:defRPr>
            </a:lvl1pPr>
          </a:lstStyle>
          <a:p>
            <a:r>
              <a:rPr dirty="0">
                <a:solidFill>
                  <a:schemeClr val="tx2"/>
                </a:solidFill>
              </a:rPr>
              <a:t>© K Risk Limited, all rights reserved 20</a:t>
            </a:r>
            <a:r>
              <a:rPr lang="en-GB" dirty="0">
                <a:solidFill>
                  <a:schemeClr val="tx2"/>
                </a:solidFill>
              </a:rPr>
              <a:t>20</a:t>
            </a:r>
            <a:r>
              <a:rPr dirty="0">
                <a:solidFill>
                  <a:schemeClr val="tx2"/>
                </a:solidFill>
              </a:rPr>
              <a:t> </a:t>
            </a:r>
          </a:p>
        </p:txBody>
      </p:sp>
    </p:spTree>
  </p:cSld>
  <p:clrMap bg1="lt1" tx1="dk1" bg2="lt2" tx2="dk2" accent1="accent1" accent2="accent2" accent3="accent3" accent4="accent4" accent5="accent5" accent6="accent6" hlink="hlink" folHlink="folHlink"/>
  <p:sldLayoutIdLst>
    <p:sldLayoutId id="2147483661" r:id="rId1"/>
    <p:sldLayoutId id="2147483665" r:id="rId2"/>
    <p:sldLayoutId id="2147483653" r:id="rId3"/>
    <p:sldLayoutId id="2147483662" r:id="rId4"/>
    <p:sldLayoutId id="2147483663" r:id="rId5"/>
  </p:sldLayoutIdLst>
  <p:transition spd="med"/>
  <p:hf sldNum="0" hdr="0" ftr="0" dt="0"/>
  <p:txStyles>
    <p:titleStyle>
      <a:lvl1pPr marL="0" marR="0" indent="0" algn="l" defTabSz="825500" rtl="0" latinLnBrk="0">
        <a:lnSpc>
          <a:spcPct val="100000"/>
        </a:lnSpc>
        <a:spcBef>
          <a:spcPts val="0"/>
        </a:spcBef>
        <a:spcAft>
          <a:spcPts val="0"/>
        </a:spcAft>
        <a:buClrTx/>
        <a:buSzTx/>
        <a:buFontTx/>
        <a:buNone/>
        <a:tabLst/>
        <a:defRPr sz="5400" b="1" i="0" u="none" strike="noStrike" cap="none" spc="0" baseline="0">
          <a:ln>
            <a:noFill/>
          </a:ln>
          <a:solidFill>
            <a:schemeClr val="accent1"/>
          </a:solidFill>
          <a:uFillTx/>
          <a:latin typeface="+mj-lt"/>
          <a:ea typeface="+mj-ea"/>
          <a:cs typeface="+mj-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guide id="3" orient="horz" pos="1344" userDrawn="1">
          <p15:clr>
            <a:srgbClr val="F26B43"/>
          </p15:clr>
        </p15:guide>
        <p15:guide id="4" pos="744" userDrawn="1">
          <p15:clr>
            <a:srgbClr val="F26B43"/>
          </p15:clr>
        </p15:guide>
        <p15:guide id="5" pos="14592" userDrawn="1">
          <p15:clr>
            <a:srgbClr val="F26B43"/>
          </p15:clr>
        </p15:guide>
        <p15:guide id="6" orient="horz" pos="2016" userDrawn="1">
          <p15:clr>
            <a:srgbClr val="F26B43"/>
          </p15:clr>
        </p15:guide>
        <p15:guide id="7" orient="horz" pos="768" userDrawn="1">
          <p15:clr>
            <a:srgbClr val="F26B43"/>
          </p15:clr>
        </p15:guide>
        <p15:guide id="8" orient="horz" pos="78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grant.kennedy@krisk.co"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hyperlink" Target="mailto:Nicola.brannan@krisk.co"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mailto:grant.kennedy@krisk.co"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mailto:nbrannan@krisk.co"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54299" y="4706049"/>
            <a:ext cx="19630768" cy="3158808"/>
          </a:xfrm>
        </p:spPr>
        <p:txBody>
          <a:bodyPr>
            <a:normAutofit/>
          </a:bodyPr>
          <a:lstStyle/>
          <a:p>
            <a:r>
              <a:rPr lang="en-US" sz="10000" dirty="0"/>
              <a:t>Risk &amp; Resilience Discovery </a:t>
            </a:r>
            <a:br>
              <a:rPr lang="en-US" sz="10000" dirty="0"/>
            </a:br>
            <a:r>
              <a:rPr lang="en-US" dirty="0"/>
              <a:t>Discussion Presentation</a:t>
            </a:r>
          </a:p>
        </p:txBody>
      </p:sp>
      <p:sp>
        <p:nvSpPr>
          <p:cNvPr id="3" name="Title 1">
            <a:extLst>
              <a:ext uri="{FF2B5EF4-FFF2-40B4-BE49-F238E27FC236}">
                <a16:creationId xmlns:a16="http://schemas.microsoft.com/office/drawing/2014/main" id="{37CBC3FF-64B7-F541-B92A-3B57500A0183}"/>
              </a:ext>
            </a:extLst>
          </p:cNvPr>
          <p:cNvSpPr txBox="1">
            <a:spLocks/>
          </p:cNvSpPr>
          <p:nvPr/>
        </p:nvSpPr>
        <p:spPr>
          <a:xfrm>
            <a:off x="3534032" y="9640731"/>
            <a:ext cx="19630768" cy="226536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lvl1pPr marL="0" marR="0" indent="0" algn="r" defTabSz="825500" rtl="0" latinLnBrk="0">
              <a:lnSpc>
                <a:spcPct val="100000"/>
              </a:lnSpc>
              <a:spcBef>
                <a:spcPts val="0"/>
              </a:spcBef>
              <a:spcAft>
                <a:spcPts val="0"/>
              </a:spcAft>
              <a:buClrTx/>
              <a:buSzTx/>
              <a:buFontTx/>
              <a:buNone/>
              <a:tabLst/>
              <a:defRPr sz="6600" b="1" i="0" u="none" strike="noStrike" cap="none" spc="0" baseline="0">
                <a:ln>
                  <a:noFill/>
                </a:ln>
                <a:solidFill>
                  <a:schemeClr val="bg1"/>
                </a:solidFill>
                <a:uFillTx/>
                <a:latin typeface="+mj-lt"/>
                <a:ea typeface="+mj-ea"/>
                <a:cs typeface="+mj-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a:lstStyle>
          <a:p>
            <a:pPr hangingPunct="1"/>
            <a:r>
              <a:rPr lang="en-GB" sz="4800" b="0" dirty="0">
                <a:sym typeface="Arial"/>
              </a:rPr>
              <a:t>Natural risk based decisions</a:t>
            </a:r>
            <a:endParaRPr lang="en-US" sz="4800" b="0" dirty="0"/>
          </a:p>
        </p:txBody>
      </p:sp>
      <p:sp>
        <p:nvSpPr>
          <p:cNvPr id="4" name="Text Placeholder 6"/>
          <p:cNvSpPr>
            <a:spLocks noGrp="1"/>
          </p:cNvSpPr>
          <p:nvPr>
            <p:ph type="body" sz="quarter" idx="1"/>
          </p:nvPr>
        </p:nvSpPr>
        <p:spPr>
          <a:xfrm>
            <a:off x="3554017" y="8456815"/>
            <a:ext cx="19630768" cy="1258754"/>
          </a:xfrm>
        </p:spPr>
        <p:txBody>
          <a:bodyPr/>
          <a:lstStyle/>
          <a:p>
            <a:endParaRPr lang="en-US" sz="3200" dirty="0"/>
          </a:p>
          <a:p>
            <a:r>
              <a:rPr lang="en-US" sz="4800" b="1" dirty="0"/>
              <a:t>2022</a:t>
            </a:r>
          </a:p>
        </p:txBody>
      </p:sp>
      <p:sp>
        <p:nvSpPr>
          <p:cNvPr id="5" name="TextBox 4">
            <a:extLst>
              <a:ext uri="{FF2B5EF4-FFF2-40B4-BE49-F238E27FC236}">
                <a16:creationId xmlns:a16="http://schemas.microsoft.com/office/drawing/2014/main" id="{C46FBB3C-28A8-8948-895D-5522B6737528}"/>
              </a:ext>
            </a:extLst>
          </p:cNvPr>
          <p:cNvSpPr txBox="1"/>
          <p:nvPr/>
        </p:nvSpPr>
        <p:spPr>
          <a:xfrm>
            <a:off x="4441159" y="12405340"/>
            <a:ext cx="10265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j-lt"/>
              <a:ea typeface="+mj-ea"/>
              <a:cs typeface="+mj-cs"/>
              <a:sym typeface="Helvetica Light"/>
            </a:endParaRPr>
          </a:p>
        </p:txBody>
      </p:sp>
    </p:spTree>
    <p:extLst>
      <p:ext uri="{BB962C8B-B14F-4D97-AF65-F5344CB8AC3E}">
        <p14:creationId xmlns:p14="http://schemas.microsoft.com/office/powerpoint/2010/main" val="211176814"/>
      </p:ext>
    </p:extLst>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4AB6C-F150-6A4E-A042-51A6BE96E403}"/>
              </a:ext>
            </a:extLst>
          </p:cNvPr>
          <p:cNvSpPr>
            <a:spLocks noGrp="1"/>
          </p:cNvSpPr>
          <p:nvPr>
            <p:ph type="title"/>
          </p:nvPr>
        </p:nvSpPr>
        <p:spPr>
          <a:xfrm>
            <a:off x="8400094" y="5983250"/>
            <a:ext cx="15308992" cy="1321143"/>
          </a:xfrm>
        </p:spPr>
        <p:txBody>
          <a:bodyPr/>
          <a:lstStyle/>
          <a:p>
            <a:r>
              <a:rPr lang="en-GB" dirty="0"/>
              <a:t>Learning Solution</a:t>
            </a:r>
          </a:p>
        </p:txBody>
      </p:sp>
    </p:spTree>
    <p:extLst>
      <p:ext uri="{BB962C8B-B14F-4D97-AF65-F5344CB8AC3E}">
        <p14:creationId xmlns:p14="http://schemas.microsoft.com/office/powerpoint/2010/main" val="50919202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 name="Shape 772"/>
          <p:cNvSpPr/>
          <p:nvPr/>
        </p:nvSpPr>
        <p:spPr>
          <a:xfrm>
            <a:off x="3716853" y="910874"/>
            <a:ext cx="102657" cy="94897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500" b="1">
                <a:solidFill>
                  <a:schemeClr val="accent1"/>
                </a:solidFill>
                <a:latin typeface="+mn-lt"/>
                <a:ea typeface="+mn-ea"/>
                <a:cs typeface="+mn-cs"/>
                <a:sym typeface="Arial"/>
              </a:defRPr>
            </a:lvl1pPr>
          </a:lstStyle>
          <a:p>
            <a:endParaRPr dirty="0"/>
          </a:p>
        </p:txBody>
      </p:sp>
      <p:sp>
        <p:nvSpPr>
          <p:cNvPr id="2" name="Title 1"/>
          <p:cNvSpPr>
            <a:spLocks noGrp="1"/>
          </p:cNvSpPr>
          <p:nvPr>
            <p:ph type="title"/>
          </p:nvPr>
        </p:nvSpPr>
        <p:spPr>
          <a:xfrm>
            <a:off x="1183748" y="1002839"/>
            <a:ext cx="6403301" cy="1321143"/>
          </a:xfrm>
        </p:spPr>
        <p:txBody>
          <a:bodyPr/>
          <a:lstStyle/>
          <a:p>
            <a:r>
              <a:rPr lang="en-US" dirty="0">
                <a:solidFill>
                  <a:srgbClr val="07AFD7"/>
                </a:solidFill>
              </a:rPr>
              <a:t>The Process</a:t>
            </a:r>
          </a:p>
        </p:txBody>
      </p:sp>
      <p:sp>
        <p:nvSpPr>
          <p:cNvPr id="5" name="Freeform 15">
            <a:extLst>
              <a:ext uri="{FF2B5EF4-FFF2-40B4-BE49-F238E27FC236}">
                <a16:creationId xmlns:a16="http://schemas.microsoft.com/office/drawing/2014/main" id="{48253199-71F9-BC4A-8955-60BB7F5EB988}"/>
              </a:ext>
            </a:extLst>
          </p:cNvPr>
          <p:cNvSpPr/>
          <p:nvPr/>
        </p:nvSpPr>
        <p:spPr>
          <a:xfrm>
            <a:off x="1563182" y="4265392"/>
            <a:ext cx="19662974" cy="5869267"/>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22670" rIns="91440" bIns="22670" numCol="1" spcCol="1270" anchor="t" anchorCtr="0">
            <a:noAutofit/>
          </a:bodyPr>
          <a:lstStyle/>
          <a:p>
            <a:pPr lvl="6" indent="0" algn="l">
              <a:lnSpc>
                <a:spcPct val="110000"/>
              </a:lnSpc>
              <a:spcBef>
                <a:spcPts val="1000"/>
              </a:spcBef>
              <a:buClr>
                <a:schemeClr val="accent2"/>
              </a:buClr>
              <a:buSzPct val="100000"/>
            </a:pPr>
            <a:endParaRPr lang="en-US" sz="3600" dirty="0">
              <a:solidFill>
                <a:schemeClr val="tx2"/>
              </a:solidFill>
              <a:sym typeface="Arial"/>
            </a:endParaRPr>
          </a:p>
          <a:p>
            <a:pPr lvl="6" indent="0" algn="l">
              <a:lnSpc>
                <a:spcPct val="110000"/>
              </a:lnSpc>
              <a:spcBef>
                <a:spcPts val="1000"/>
              </a:spcBef>
              <a:buClr>
                <a:schemeClr val="accent2"/>
              </a:buClr>
              <a:buSzPct val="100000"/>
            </a:pPr>
            <a:endParaRPr lang="en-US" sz="3600" dirty="0">
              <a:solidFill>
                <a:schemeClr val="tx2"/>
              </a:solidFill>
              <a:sym typeface="Arial"/>
            </a:endParaRPr>
          </a:p>
          <a:p>
            <a:pPr lvl="6" indent="0" algn="l">
              <a:lnSpc>
                <a:spcPct val="110000"/>
              </a:lnSpc>
              <a:spcBef>
                <a:spcPts val="1000"/>
              </a:spcBef>
              <a:buClr>
                <a:schemeClr val="accent2"/>
              </a:buClr>
              <a:buSzPct val="100000"/>
            </a:pPr>
            <a:endParaRPr lang="en-US" sz="3600" dirty="0">
              <a:solidFill>
                <a:schemeClr val="tx2"/>
              </a:solidFill>
              <a:sym typeface="Arial"/>
            </a:endParaRPr>
          </a:p>
          <a:p>
            <a:pPr marL="571500" indent="-571500" algn="l">
              <a:lnSpc>
                <a:spcPct val="110000"/>
              </a:lnSpc>
              <a:spcBef>
                <a:spcPts val="1000"/>
              </a:spcBef>
              <a:buClr>
                <a:schemeClr val="accent2"/>
              </a:buClr>
              <a:buSzPct val="100000"/>
              <a:buFont typeface="Arial"/>
              <a:buChar char="•"/>
            </a:pPr>
            <a:endParaRPr lang="en-US" sz="3600" dirty="0">
              <a:solidFill>
                <a:schemeClr val="tx2"/>
              </a:solidFill>
              <a:sym typeface="Arial"/>
            </a:endParaRPr>
          </a:p>
        </p:txBody>
      </p:sp>
      <p:sp>
        <p:nvSpPr>
          <p:cNvPr id="7" name="Content Placeholder 3"/>
          <p:cNvSpPr txBox="1">
            <a:spLocks/>
          </p:cNvSpPr>
          <p:nvPr/>
        </p:nvSpPr>
        <p:spPr>
          <a:xfrm>
            <a:off x="1185333" y="3225202"/>
            <a:ext cx="20955000" cy="6355060"/>
          </a:xfrm>
          <a:prstGeom prst="rect">
            <a:avLst/>
          </a:prstGeom>
        </p:spPr>
        <p:txBody>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a:buNone/>
            </a:pPr>
            <a:endParaRPr lang="en-GB" sz="3600" dirty="0">
              <a:latin typeface="Avenir"/>
              <a:ea typeface="Avenir"/>
              <a:cs typeface="Avenir"/>
              <a:sym typeface="Avenir Roman"/>
            </a:endParaRPr>
          </a:p>
          <a:p>
            <a:endParaRPr lang="en-GB" sz="3600" dirty="0"/>
          </a:p>
          <a:p>
            <a:endParaRPr lang="en-GB" sz="3600" dirty="0">
              <a:latin typeface="Avenir"/>
              <a:ea typeface="Avenir"/>
              <a:cs typeface="Avenir"/>
              <a:sym typeface="Avenir Roman"/>
            </a:endParaRPr>
          </a:p>
          <a:p>
            <a:endParaRPr lang="en-GB" sz="3600" dirty="0">
              <a:latin typeface="Avenir"/>
              <a:ea typeface="Avenir"/>
              <a:cs typeface="Avenir"/>
              <a:sym typeface="Avenir Roman"/>
            </a:endParaRPr>
          </a:p>
        </p:txBody>
      </p:sp>
      <p:pic>
        <p:nvPicPr>
          <p:cNvPr id="3" name="Picture 2" descr="Screen Shot 2019-01-23 at 13.09.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3809" y="3586189"/>
            <a:ext cx="16637441" cy="8764561"/>
          </a:xfrm>
          <a:prstGeom prst="rect">
            <a:avLst/>
          </a:prstGeom>
        </p:spPr>
      </p:pic>
      <p:sp>
        <p:nvSpPr>
          <p:cNvPr id="9" name="Text Placeholder 4">
            <a:extLst>
              <a:ext uri="{FF2B5EF4-FFF2-40B4-BE49-F238E27FC236}">
                <a16:creationId xmlns:a16="http://schemas.microsoft.com/office/drawing/2014/main" id="{21396DAB-76D0-2F4D-BC84-B473249E2EE7}"/>
              </a:ext>
            </a:extLst>
          </p:cNvPr>
          <p:cNvSpPr txBox="1">
            <a:spLocks/>
          </p:cNvSpPr>
          <p:nvPr/>
        </p:nvSpPr>
        <p:spPr>
          <a:xfrm>
            <a:off x="1181100" y="401287"/>
            <a:ext cx="19850100" cy="8179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hangingPunct="1">
              <a:buFontTx/>
              <a:buNone/>
            </a:pPr>
            <a:r>
              <a:rPr lang="en-US"/>
              <a:t>Risk &amp; Resilience Discovery Overview</a:t>
            </a:r>
            <a:endParaRPr lang="en-US" dirty="0"/>
          </a:p>
        </p:txBody>
      </p:sp>
    </p:spTree>
    <p:extLst>
      <p:ext uri="{BB962C8B-B14F-4D97-AF65-F5344CB8AC3E}">
        <p14:creationId xmlns:p14="http://schemas.microsoft.com/office/powerpoint/2010/main" val="3418507554"/>
      </p:ext>
    </p:extLst>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 name="Shape 772"/>
          <p:cNvSpPr/>
          <p:nvPr/>
        </p:nvSpPr>
        <p:spPr>
          <a:xfrm>
            <a:off x="3716853" y="910874"/>
            <a:ext cx="102657" cy="94897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500" b="1">
                <a:solidFill>
                  <a:schemeClr val="accent1"/>
                </a:solidFill>
                <a:latin typeface="+mn-lt"/>
                <a:ea typeface="+mn-ea"/>
                <a:cs typeface="+mn-cs"/>
                <a:sym typeface="Arial"/>
              </a:defRPr>
            </a:lvl1pPr>
          </a:lstStyle>
          <a:p>
            <a:endParaRPr dirty="0"/>
          </a:p>
        </p:txBody>
      </p:sp>
      <p:sp>
        <p:nvSpPr>
          <p:cNvPr id="2" name="Title 1"/>
          <p:cNvSpPr>
            <a:spLocks noGrp="1"/>
          </p:cNvSpPr>
          <p:nvPr>
            <p:ph type="title"/>
          </p:nvPr>
        </p:nvSpPr>
        <p:spPr>
          <a:xfrm>
            <a:off x="1183748" y="1002839"/>
            <a:ext cx="6403301" cy="1321143"/>
          </a:xfrm>
        </p:spPr>
        <p:txBody>
          <a:bodyPr/>
          <a:lstStyle/>
          <a:p>
            <a:r>
              <a:rPr lang="en-US" dirty="0">
                <a:solidFill>
                  <a:srgbClr val="07AFD7"/>
                </a:solidFill>
              </a:rPr>
              <a:t>The Profile</a:t>
            </a:r>
          </a:p>
        </p:txBody>
      </p:sp>
      <p:sp>
        <p:nvSpPr>
          <p:cNvPr id="5" name="Freeform 15">
            <a:extLst>
              <a:ext uri="{FF2B5EF4-FFF2-40B4-BE49-F238E27FC236}">
                <a16:creationId xmlns:a16="http://schemas.microsoft.com/office/drawing/2014/main" id="{48253199-71F9-BC4A-8955-60BB7F5EB988}"/>
              </a:ext>
            </a:extLst>
          </p:cNvPr>
          <p:cNvSpPr/>
          <p:nvPr/>
        </p:nvSpPr>
        <p:spPr>
          <a:xfrm>
            <a:off x="1563182" y="4265392"/>
            <a:ext cx="19662974" cy="5869267"/>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22670" rIns="91440" bIns="22670" numCol="1" spcCol="1270" anchor="t" anchorCtr="0">
            <a:noAutofit/>
          </a:bodyPr>
          <a:lstStyle/>
          <a:p>
            <a:pPr lvl="6" indent="0" algn="l">
              <a:lnSpc>
                <a:spcPct val="110000"/>
              </a:lnSpc>
              <a:spcBef>
                <a:spcPts val="1000"/>
              </a:spcBef>
              <a:buClr>
                <a:schemeClr val="accent2"/>
              </a:buClr>
              <a:buSzPct val="100000"/>
            </a:pPr>
            <a:endParaRPr lang="en-US" sz="3600" dirty="0">
              <a:solidFill>
                <a:schemeClr val="tx2"/>
              </a:solidFill>
              <a:sym typeface="Arial"/>
            </a:endParaRPr>
          </a:p>
          <a:p>
            <a:pPr lvl="6" indent="0" algn="l">
              <a:lnSpc>
                <a:spcPct val="110000"/>
              </a:lnSpc>
              <a:spcBef>
                <a:spcPts val="1000"/>
              </a:spcBef>
              <a:buClr>
                <a:schemeClr val="accent2"/>
              </a:buClr>
              <a:buSzPct val="100000"/>
            </a:pPr>
            <a:endParaRPr lang="en-US" sz="3600" dirty="0">
              <a:solidFill>
                <a:schemeClr val="tx2"/>
              </a:solidFill>
              <a:sym typeface="Arial"/>
            </a:endParaRPr>
          </a:p>
          <a:p>
            <a:pPr lvl="6" indent="0" algn="l">
              <a:lnSpc>
                <a:spcPct val="110000"/>
              </a:lnSpc>
              <a:spcBef>
                <a:spcPts val="1000"/>
              </a:spcBef>
              <a:buClr>
                <a:schemeClr val="accent2"/>
              </a:buClr>
              <a:buSzPct val="100000"/>
            </a:pPr>
            <a:endParaRPr lang="en-US" sz="3600" dirty="0">
              <a:solidFill>
                <a:schemeClr val="tx2"/>
              </a:solidFill>
              <a:sym typeface="Arial"/>
            </a:endParaRPr>
          </a:p>
          <a:p>
            <a:pPr marL="571500" indent="-571500" algn="l">
              <a:lnSpc>
                <a:spcPct val="110000"/>
              </a:lnSpc>
              <a:spcBef>
                <a:spcPts val="1000"/>
              </a:spcBef>
              <a:buClr>
                <a:schemeClr val="accent2"/>
              </a:buClr>
              <a:buSzPct val="100000"/>
              <a:buFont typeface="Arial"/>
              <a:buChar char="•"/>
            </a:pPr>
            <a:endParaRPr lang="en-US" sz="3600" dirty="0">
              <a:solidFill>
                <a:schemeClr val="tx2"/>
              </a:solidFill>
              <a:sym typeface="Arial"/>
            </a:endParaRPr>
          </a:p>
        </p:txBody>
      </p:sp>
      <p:sp>
        <p:nvSpPr>
          <p:cNvPr id="7" name="Content Placeholder 3"/>
          <p:cNvSpPr txBox="1">
            <a:spLocks/>
          </p:cNvSpPr>
          <p:nvPr/>
        </p:nvSpPr>
        <p:spPr>
          <a:xfrm>
            <a:off x="1181100" y="2925534"/>
            <a:ext cx="20955000" cy="6355060"/>
          </a:xfrm>
          <a:prstGeom prst="rect">
            <a:avLst/>
          </a:prstGeom>
        </p:spPr>
        <p:txBody>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a:buNone/>
            </a:pPr>
            <a:endParaRPr lang="en-GB" sz="3600" dirty="0">
              <a:ea typeface="Avenir"/>
              <a:cs typeface="Avenir"/>
              <a:sym typeface="Avenir Roman"/>
            </a:endParaRPr>
          </a:p>
          <a:p>
            <a:pPr marL="0" indent="0">
              <a:buNone/>
            </a:pPr>
            <a:r>
              <a:rPr lang="en-GB" sz="3600" dirty="0">
                <a:ea typeface="Avenir"/>
                <a:cs typeface="Avenir"/>
                <a:sym typeface="Avenir Roman"/>
              </a:rPr>
              <a:t>Three-part report, designed to give insight into a person from three separate but intrinsically linked areas:</a:t>
            </a:r>
          </a:p>
          <a:p>
            <a:endParaRPr lang="en-GB" sz="3600" dirty="0">
              <a:ea typeface="Avenir"/>
              <a:cs typeface="Avenir"/>
              <a:sym typeface="Avenir Roman"/>
            </a:endParaRPr>
          </a:p>
          <a:p>
            <a:pPr marL="1377950" lvl="1" indent="-742950">
              <a:buFont typeface="+mj-lt"/>
              <a:buAutoNum type="arabicPeriod"/>
            </a:pPr>
            <a:r>
              <a:rPr lang="en-GB" sz="3600" b="1" dirty="0">
                <a:ea typeface="Avenir"/>
                <a:cs typeface="Avenir"/>
                <a:sym typeface="Avenir Roman"/>
              </a:rPr>
              <a:t>How people think and make risk based decisions: </a:t>
            </a:r>
            <a:r>
              <a:rPr lang="en-GB" sz="3600" dirty="0">
                <a:ea typeface="Avenir"/>
                <a:cs typeface="Avenir"/>
                <a:sym typeface="Avenir Roman"/>
              </a:rPr>
              <a:t>when it comes to risk, people firstly have a personal perception of risk, made from your sensation and attention. Behaviours you display are made by value judgements of your perceptions – this is your reality and ultimately, is the base of your risk based decision making!</a:t>
            </a:r>
          </a:p>
          <a:p>
            <a:pPr marL="1377950" lvl="1" indent="-742950">
              <a:buFont typeface="+mj-lt"/>
              <a:buAutoNum type="arabicPeriod"/>
            </a:pPr>
            <a:endParaRPr lang="en-GB" sz="3600" dirty="0">
              <a:ea typeface="Avenir"/>
              <a:cs typeface="Avenir"/>
              <a:sym typeface="Avenir Roman"/>
            </a:endParaRPr>
          </a:p>
          <a:p>
            <a:pPr marL="1377950" lvl="1" indent="-742950">
              <a:buFont typeface="+mj-lt"/>
              <a:buAutoNum type="arabicPeriod"/>
            </a:pPr>
            <a:r>
              <a:rPr lang="en-GB" sz="3600" dirty="0">
                <a:ea typeface="Avenir"/>
                <a:cs typeface="Avenir"/>
                <a:sym typeface="Avenir Roman"/>
              </a:rPr>
              <a:t>The </a:t>
            </a:r>
            <a:r>
              <a:rPr lang="en-GB" sz="3600" b="1" dirty="0">
                <a:ea typeface="Avenir"/>
                <a:cs typeface="Avenir"/>
                <a:sym typeface="Avenir Roman"/>
              </a:rPr>
              <a:t>values and motivations </a:t>
            </a:r>
            <a:r>
              <a:rPr lang="en-GB" sz="3600" dirty="0">
                <a:ea typeface="Avenir"/>
                <a:cs typeface="Avenir"/>
                <a:sym typeface="Avenir Roman"/>
              </a:rPr>
              <a:t>a person has about the decision they’ve just made. These values fuel and determine levels of engagement and performance.</a:t>
            </a:r>
          </a:p>
          <a:p>
            <a:pPr marL="1377950" lvl="1" indent="-742950">
              <a:buFont typeface="+mj-lt"/>
              <a:buAutoNum type="arabicPeriod"/>
            </a:pPr>
            <a:endParaRPr lang="en-GB" sz="3600" dirty="0">
              <a:ea typeface="Avenir"/>
              <a:cs typeface="Avenir"/>
              <a:sym typeface="Avenir Roman"/>
            </a:endParaRPr>
          </a:p>
          <a:p>
            <a:pPr marL="1377950" lvl="1" indent="-742950">
              <a:buFont typeface="+mj-lt"/>
              <a:buAutoNum type="arabicPeriod"/>
            </a:pPr>
            <a:r>
              <a:rPr lang="en-GB" sz="3600" b="1" dirty="0">
                <a:ea typeface="Avenir"/>
                <a:cs typeface="Avenir"/>
                <a:sym typeface="Avenir Roman"/>
              </a:rPr>
              <a:t>The behaviours: </a:t>
            </a:r>
            <a:r>
              <a:rPr lang="en-GB" sz="3600" dirty="0">
                <a:ea typeface="Avenir"/>
                <a:cs typeface="Avenir"/>
                <a:sym typeface="Avenir Roman"/>
              </a:rPr>
              <a:t>It’s the two previous insights that create the third, therefore enabling us to more accurately predict what a person’s risk behaviour in any given situation is likely to be.</a:t>
            </a:r>
          </a:p>
          <a:p>
            <a:endParaRPr lang="en-GB" sz="3600" b="1" dirty="0">
              <a:ea typeface="Avenir"/>
              <a:cs typeface="Avenir"/>
              <a:sym typeface="Avenir Roman"/>
            </a:endParaRPr>
          </a:p>
        </p:txBody>
      </p:sp>
      <p:sp>
        <p:nvSpPr>
          <p:cNvPr id="9" name="Text Placeholder 4">
            <a:extLst>
              <a:ext uri="{FF2B5EF4-FFF2-40B4-BE49-F238E27FC236}">
                <a16:creationId xmlns:a16="http://schemas.microsoft.com/office/drawing/2014/main" id="{9170AAA8-393A-EE49-9E9A-02FD8F4F1698}"/>
              </a:ext>
            </a:extLst>
          </p:cNvPr>
          <p:cNvSpPr txBox="1">
            <a:spLocks/>
          </p:cNvSpPr>
          <p:nvPr/>
        </p:nvSpPr>
        <p:spPr>
          <a:xfrm>
            <a:off x="1181100" y="401287"/>
            <a:ext cx="19850100" cy="8179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hangingPunct="1">
              <a:buFontTx/>
              <a:buNone/>
            </a:pPr>
            <a:r>
              <a:rPr lang="en-US"/>
              <a:t>Risk &amp; Resilience Discovery Overview</a:t>
            </a:r>
            <a:endParaRPr lang="en-US" dirty="0"/>
          </a:p>
        </p:txBody>
      </p:sp>
    </p:spTree>
    <p:extLst>
      <p:ext uri="{BB962C8B-B14F-4D97-AF65-F5344CB8AC3E}">
        <p14:creationId xmlns:p14="http://schemas.microsoft.com/office/powerpoint/2010/main" val="875671707"/>
      </p:ext>
    </p:extLst>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FE130-9A8D-B64D-92A7-C6446F1CE2B5}"/>
              </a:ext>
            </a:extLst>
          </p:cNvPr>
          <p:cNvSpPr>
            <a:spLocks noGrp="1"/>
          </p:cNvSpPr>
          <p:nvPr>
            <p:ph type="title"/>
          </p:nvPr>
        </p:nvSpPr>
        <p:spPr/>
        <p:txBody>
          <a:bodyPr/>
          <a:lstStyle/>
          <a:p>
            <a:r>
              <a:rPr lang="en-US" dirty="0"/>
              <a:t>The Profile</a:t>
            </a:r>
          </a:p>
        </p:txBody>
      </p:sp>
      <p:pic>
        <p:nvPicPr>
          <p:cNvPr id="9" name="Picture 8">
            <a:extLst>
              <a:ext uri="{FF2B5EF4-FFF2-40B4-BE49-F238E27FC236}">
                <a16:creationId xmlns:a16="http://schemas.microsoft.com/office/drawing/2014/main" id="{2F25D0BC-FA64-8440-B77C-CF4EBA7575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1368" y="3663825"/>
            <a:ext cx="5103272" cy="7218680"/>
          </a:xfrm>
          <a:prstGeom prst="rect">
            <a:avLst/>
          </a:prstGeom>
        </p:spPr>
      </p:pic>
      <p:pic>
        <p:nvPicPr>
          <p:cNvPr id="11" name="Picture 10">
            <a:extLst>
              <a:ext uri="{FF2B5EF4-FFF2-40B4-BE49-F238E27FC236}">
                <a16:creationId xmlns:a16="http://schemas.microsoft.com/office/drawing/2014/main" id="{339E35F1-75F0-A94A-89B0-DD47D4EBCD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30200" y="3663825"/>
            <a:ext cx="5103272" cy="7111504"/>
          </a:xfrm>
          <a:prstGeom prst="rect">
            <a:avLst/>
          </a:prstGeom>
        </p:spPr>
      </p:pic>
      <p:pic>
        <p:nvPicPr>
          <p:cNvPr id="4" name="Picture 3">
            <a:extLst>
              <a:ext uri="{FF2B5EF4-FFF2-40B4-BE49-F238E27FC236}">
                <a16:creationId xmlns:a16="http://schemas.microsoft.com/office/drawing/2014/main" id="{83E8C2A7-3EE5-D249-91A4-DA17F01E0E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3674" y="4435199"/>
            <a:ext cx="6974665" cy="5286732"/>
          </a:xfrm>
          <a:prstGeom prst="rect">
            <a:avLst/>
          </a:prstGeom>
        </p:spPr>
      </p:pic>
      <p:sp>
        <p:nvSpPr>
          <p:cNvPr id="10" name="Text Placeholder 4">
            <a:extLst>
              <a:ext uri="{FF2B5EF4-FFF2-40B4-BE49-F238E27FC236}">
                <a16:creationId xmlns:a16="http://schemas.microsoft.com/office/drawing/2014/main" id="{B76CBF45-FBE3-BB43-B848-1FAC7348259D}"/>
              </a:ext>
            </a:extLst>
          </p:cNvPr>
          <p:cNvSpPr txBox="1">
            <a:spLocks/>
          </p:cNvSpPr>
          <p:nvPr/>
        </p:nvSpPr>
        <p:spPr>
          <a:xfrm>
            <a:off x="1181100" y="401287"/>
            <a:ext cx="19850100" cy="8179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hangingPunct="1">
              <a:buFontTx/>
              <a:buNone/>
            </a:pPr>
            <a:r>
              <a:rPr lang="en-US" dirty="0"/>
              <a:t>Risk &amp; Resilience Discovery Overview</a:t>
            </a:r>
          </a:p>
        </p:txBody>
      </p:sp>
    </p:spTree>
    <p:extLst>
      <p:ext uri="{BB962C8B-B14F-4D97-AF65-F5344CB8AC3E}">
        <p14:creationId xmlns:p14="http://schemas.microsoft.com/office/powerpoint/2010/main" val="21335675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4AB6C-F150-6A4E-A042-51A6BE96E403}"/>
              </a:ext>
            </a:extLst>
          </p:cNvPr>
          <p:cNvSpPr>
            <a:spLocks noGrp="1"/>
          </p:cNvSpPr>
          <p:nvPr>
            <p:ph type="title"/>
          </p:nvPr>
        </p:nvSpPr>
        <p:spPr>
          <a:xfrm>
            <a:off x="8400094" y="5983250"/>
            <a:ext cx="15308992" cy="1321143"/>
          </a:xfrm>
        </p:spPr>
        <p:txBody>
          <a:bodyPr/>
          <a:lstStyle/>
          <a:p>
            <a:r>
              <a:rPr lang="en-GB" dirty="0"/>
              <a:t>Risk Discovery online</a:t>
            </a:r>
          </a:p>
        </p:txBody>
      </p:sp>
    </p:spTree>
    <p:extLst>
      <p:ext uri="{BB962C8B-B14F-4D97-AF65-F5344CB8AC3E}">
        <p14:creationId xmlns:p14="http://schemas.microsoft.com/office/powerpoint/2010/main" val="18446603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rea&#10;&#10;Description automatically generated">
            <a:extLst>
              <a:ext uri="{FF2B5EF4-FFF2-40B4-BE49-F238E27FC236}">
                <a16:creationId xmlns:a16="http://schemas.microsoft.com/office/drawing/2014/main" id="{F7FCCF70-BB71-4AB7-8F58-ECDCA54A6258}"/>
              </a:ext>
            </a:extLst>
          </p:cNvPr>
          <p:cNvPicPr>
            <a:picLocks noChangeAspect="1"/>
          </p:cNvPicPr>
          <p:nvPr/>
        </p:nvPicPr>
        <p:blipFill rotWithShape="1">
          <a:blip r:embed="rId3">
            <a:extLst>
              <a:ext uri="{28A0092B-C50C-407E-A947-70E740481C1C}">
                <a14:useLocalDpi xmlns:a14="http://schemas.microsoft.com/office/drawing/2010/main" val="0"/>
              </a:ext>
            </a:extLst>
          </a:blip>
          <a:srcRect l="-842" t="34952" r="1324" b="21015"/>
          <a:stretch/>
        </p:blipFill>
        <p:spPr>
          <a:xfrm>
            <a:off x="2888972" y="-63157"/>
            <a:ext cx="18447028" cy="5955634"/>
          </a:xfrm>
          <a:prstGeom prst="rect">
            <a:avLst/>
          </a:prstGeom>
        </p:spPr>
      </p:pic>
      <p:pic>
        <p:nvPicPr>
          <p:cNvPr id="6" name="Picture 5" descr="Logo&#10;&#10;Description automatically generated">
            <a:extLst>
              <a:ext uri="{FF2B5EF4-FFF2-40B4-BE49-F238E27FC236}">
                <a16:creationId xmlns:a16="http://schemas.microsoft.com/office/drawing/2014/main" id="{855419FD-CC36-4D26-B407-44D9E9D01D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41440" y="263380"/>
            <a:ext cx="1796992" cy="771588"/>
          </a:xfrm>
          <a:prstGeom prst="rect">
            <a:avLst/>
          </a:prstGeom>
        </p:spPr>
      </p:pic>
      <p:sp>
        <p:nvSpPr>
          <p:cNvPr id="8" name="Rectangle 7">
            <a:extLst>
              <a:ext uri="{FF2B5EF4-FFF2-40B4-BE49-F238E27FC236}">
                <a16:creationId xmlns:a16="http://schemas.microsoft.com/office/drawing/2014/main" id="{34AC8F7B-0D64-4940-9AD8-10F8805E6C02}"/>
              </a:ext>
            </a:extLst>
          </p:cNvPr>
          <p:cNvSpPr/>
          <p:nvPr/>
        </p:nvSpPr>
        <p:spPr>
          <a:xfrm>
            <a:off x="0" y="1361504"/>
            <a:ext cx="24384000" cy="12354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p>
          <a:p>
            <a:pPr algn="ctr"/>
            <a:endParaRPr lang="en-GB" sz="2700" dirty="0"/>
          </a:p>
        </p:txBody>
      </p:sp>
      <p:sp>
        <p:nvSpPr>
          <p:cNvPr id="7" name="Rectangle: Rounded Corners 6">
            <a:extLst>
              <a:ext uri="{FF2B5EF4-FFF2-40B4-BE49-F238E27FC236}">
                <a16:creationId xmlns:a16="http://schemas.microsoft.com/office/drawing/2014/main" id="{2BAAD827-9F70-47C7-BFA8-72B34E37963F}"/>
              </a:ext>
            </a:extLst>
          </p:cNvPr>
          <p:cNvSpPr/>
          <p:nvPr/>
        </p:nvSpPr>
        <p:spPr>
          <a:xfrm>
            <a:off x="3231874" y="1397768"/>
            <a:ext cx="17902108" cy="29417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4800" b="1" dirty="0">
                <a:solidFill>
                  <a:schemeClr val="bg2">
                    <a:lumMod val="50000"/>
                  </a:schemeClr>
                </a:solidFill>
                <a:latin typeface="Eurostile" panose="00000500000000000000" pitchFamily="50" charset="0"/>
              </a:rPr>
              <a:t>Welcome to the KRisk Portal</a:t>
            </a:r>
          </a:p>
          <a:p>
            <a:r>
              <a:rPr lang="en-GB" sz="2600" b="1" dirty="0">
                <a:solidFill>
                  <a:schemeClr val="bg2">
                    <a:lumMod val="50000"/>
                  </a:schemeClr>
                </a:solidFill>
                <a:latin typeface="Eurostile" panose="00000500000000000000" pitchFamily="50" charset="0"/>
              </a:rPr>
              <a:t>KRisk are working with CCR3 Group to help build the competencies required by all risk professionals. You have been directed to this portal because we know what’s required and we’ve created an easy, cost effect way to achieve it. </a:t>
            </a:r>
          </a:p>
          <a:p>
            <a:endParaRPr lang="en-GB" sz="6600" b="1" dirty="0">
              <a:solidFill>
                <a:schemeClr val="bg2">
                  <a:lumMod val="25000"/>
                </a:schemeClr>
              </a:solidFill>
              <a:latin typeface="Eurostile" panose="00000500000000000000" pitchFamily="50" charset="0"/>
            </a:endParaRPr>
          </a:p>
        </p:txBody>
      </p:sp>
      <p:sp>
        <p:nvSpPr>
          <p:cNvPr id="9" name="Rectangle: Rounded Corners 8">
            <a:extLst>
              <a:ext uri="{FF2B5EF4-FFF2-40B4-BE49-F238E27FC236}">
                <a16:creationId xmlns:a16="http://schemas.microsoft.com/office/drawing/2014/main" id="{A1F4EADF-90CF-4576-9EA4-869B9E219F59}"/>
              </a:ext>
            </a:extLst>
          </p:cNvPr>
          <p:cNvSpPr/>
          <p:nvPr/>
        </p:nvSpPr>
        <p:spPr>
          <a:xfrm>
            <a:off x="3602659" y="3689735"/>
            <a:ext cx="4517070" cy="9494646"/>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b="1" dirty="0">
                <a:solidFill>
                  <a:schemeClr val="bg2">
                    <a:lumMod val="50000"/>
                  </a:schemeClr>
                </a:solidFill>
                <a:latin typeface="Eurostile" panose="00000500000000000000" pitchFamily="50" charset="0"/>
              </a:rPr>
              <a:t>Option 1</a:t>
            </a:r>
          </a:p>
          <a:p>
            <a:pPr algn="ctr"/>
            <a:endParaRPr lang="en-GB" sz="2800" b="1" dirty="0">
              <a:solidFill>
                <a:schemeClr val="bg2">
                  <a:lumMod val="50000"/>
                </a:schemeClr>
              </a:solidFill>
              <a:latin typeface="Eurostile" panose="00000500000000000000" pitchFamily="50" charset="0"/>
            </a:endParaRPr>
          </a:p>
          <a:p>
            <a:pPr algn="just"/>
            <a:r>
              <a:rPr lang="en-GB" sz="2400" b="1" dirty="0">
                <a:solidFill>
                  <a:schemeClr val="bg2">
                    <a:lumMod val="50000"/>
                  </a:schemeClr>
                </a:solidFill>
                <a:latin typeface="Eurostile" panose="00000500000000000000" pitchFamily="50" charset="0"/>
              </a:rPr>
              <a:t>Fundamentals</a:t>
            </a:r>
            <a:r>
              <a:rPr lang="en-GB" sz="2400" dirty="0">
                <a:solidFill>
                  <a:schemeClr val="bg2">
                    <a:lumMod val="50000"/>
                  </a:schemeClr>
                </a:solidFill>
                <a:latin typeface="Eurostile" panose="00000500000000000000" pitchFamily="50" charset="0"/>
              </a:rPr>
              <a:t> is about getting a snapshot of your attitude towards risk and seeing how your thinking and decision making affect all your risk decisions. We help you identify how you make risk decisions and then develop your emotional intelligence on 4 specific topics that every risk professional should excel at.</a:t>
            </a:r>
          </a:p>
          <a:p>
            <a:pPr algn="just"/>
            <a:endParaRPr lang="en-GB" sz="2400" dirty="0">
              <a:solidFill>
                <a:schemeClr val="bg2">
                  <a:lumMod val="50000"/>
                </a:schemeClr>
              </a:solidFill>
              <a:latin typeface="Eurostile" panose="00000500000000000000" pitchFamily="50" charset="0"/>
            </a:endParaRPr>
          </a:p>
          <a:p>
            <a:pPr algn="just"/>
            <a:r>
              <a:rPr lang="en-GB" sz="2400" dirty="0">
                <a:solidFill>
                  <a:schemeClr val="bg2">
                    <a:lumMod val="50000"/>
                  </a:schemeClr>
                </a:solidFill>
                <a:latin typeface="Eurostile" panose="00000500000000000000" pitchFamily="50" charset="0"/>
              </a:rPr>
              <a:t>iCoach Platform for 30 Days</a:t>
            </a:r>
          </a:p>
          <a:p>
            <a:pPr algn="just"/>
            <a:endParaRPr lang="en-GB" sz="2400" dirty="0">
              <a:solidFill>
                <a:schemeClr val="bg2">
                  <a:lumMod val="50000"/>
                </a:schemeClr>
              </a:solidFill>
              <a:latin typeface="Eurostile" panose="00000500000000000000" pitchFamily="50" charset="0"/>
            </a:endParaRPr>
          </a:p>
          <a:p>
            <a:pPr algn="just"/>
            <a:r>
              <a:rPr lang="en-GB" sz="2400" dirty="0">
                <a:solidFill>
                  <a:schemeClr val="bg2">
                    <a:lumMod val="50000"/>
                  </a:schemeClr>
                </a:solidFill>
                <a:latin typeface="Eurostile" panose="00000500000000000000" pitchFamily="50" charset="0"/>
              </a:rPr>
              <a:t>Fee: £49.00</a:t>
            </a:r>
          </a:p>
          <a:p>
            <a:endParaRPr lang="en-GB" sz="6600" b="1" dirty="0">
              <a:solidFill>
                <a:schemeClr val="bg2">
                  <a:lumMod val="25000"/>
                </a:schemeClr>
              </a:solidFill>
              <a:latin typeface="Eurostile" panose="00000500000000000000" pitchFamily="50" charset="0"/>
            </a:endParaRPr>
          </a:p>
        </p:txBody>
      </p:sp>
      <p:sp>
        <p:nvSpPr>
          <p:cNvPr id="10" name="Rectangle: Rounded Corners 9">
            <a:extLst>
              <a:ext uri="{FF2B5EF4-FFF2-40B4-BE49-F238E27FC236}">
                <a16:creationId xmlns:a16="http://schemas.microsoft.com/office/drawing/2014/main" id="{78758F51-4FB5-44BF-A28D-EAF803790FB6}"/>
              </a:ext>
            </a:extLst>
          </p:cNvPr>
          <p:cNvSpPr/>
          <p:nvPr/>
        </p:nvSpPr>
        <p:spPr>
          <a:xfrm>
            <a:off x="9730557" y="3689735"/>
            <a:ext cx="4517070" cy="9494646"/>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b="1" dirty="0">
                <a:solidFill>
                  <a:schemeClr val="bg2">
                    <a:lumMod val="50000"/>
                  </a:schemeClr>
                </a:solidFill>
                <a:latin typeface="Eurostile" panose="00000500000000000000" pitchFamily="50" charset="0"/>
              </a:rPr>
              <a:t>Option 2</a:t>
            </a:r>
          </a:p>
          <a:p>
            <a:pPr algn="ctr"/>
            <a:endParaRPr lang="en-GB" sz="2800" b="1" dirty="0">
              <a:solidFill>
                <a:schemeClr val="bg2">
                  <a:lumMod val="50000"/>
                </a:schemeClr>
              </a:solidFill>
              <a:latin typeface="Eurostile" panose="00000500000000000000" pitchFamily="50" charset="0"/>
            </a:endParaRPr>
          </a:p>
          <a:p>
            <a:pPr algn="just"/>
            <a:r>
              <a:rPr lang="en-GB" sz="2400" b="1" dirty="0">
                <a:solidFill>
                  <a:schemeClr val="bg2">
                    <a:lumMod val="50000"/>
                  </a:schemeClr>
                </a:solidFill>
                <a:latin typeface="Eurostile" panose="00000500000000000000" pitchFamily="50" charset="0"/>
              </a:rPr>
              <a:t>Fundamentals Plus</a:t>
            </a:r>
            <a:r>
              <a:rPr lang="en-GB" sz="2400" dirty="0">
                <a:solidFill>
                  <a:schemeClr val="bg2">
                    <a:lumMod val="50000"/>
                  </a:schemeClr>
                </a:solidFill>
                <a:latin typeface="Eurostile" panose="00000500000000000000" pitchFamily="50" charset="0"/>
              </a:rPr>
              <a:t> is where we go further in helping you understand your motivations that give the energy towards everything you do. It looks deeper at the thinking and decision making and covers additional topics on iCoach from Fundamentals and is targeted at the professional who is looking for greater self-awareness and want to develop their emotional intelligence to perform better.</a:t>
            </a:r>
          </a:p>
          <a:p>
            <a:pPr algn="just"/>
            <a:endParaRPr lang="en-GB" sz="2400" dirty="0">
              <a:solidFill>
                <a:schemeClr val="bg2">
                  <a:lumMod val="50000"/>
                </a:schemeClr>
              </a:solidFill>
              <a:latin typeface="Eurostile" panose="00000500000000000000" pitchFamily="50" charset="0"/>
            </a:endParaRPr>
          </a:p>
          <a:p>
            <a:pPr algn="just"/>
            <a:r>
              <a:rPr lang="en-GB" sz="2400" dirty="0">
                <a:solidFill>
                  <a:schemeClr val="bg2">
                    <a:lumMod val="50000"/>
                  </a:schemeClr>
                </a:solidFill>
                <a:latin typeface="Eurostile" panose="00000500000000000000" pitchFamily="50" charset="0"/>
              </a:rPr>
              <a:t>iCoach Platform for 45 Days</a:t>
            </a:r>
          </a:p>
          <a:p>
            <a:pPr algn="just"/>
            <a:endParaRPr lang="en-GB" sz="2400" dirty="0">
              <a:solidFill>
                <a:schemeClr val="bg2">
                  <a:lumMod val="50000"/>
                </a:schemeClr>
              </a:solidFill>
              <a:latin typeface="Eurostile" panose="00000500000000000000" pitchFamily="50" charset="0"/>
            </a:endParaRPr>
          </a:p>
          <a:p>
            <a:pPr algn="just"/>
            <a:r>
              <a:rPr lang="en-GB" sz="2400" dirty="0">
                <a:solidFill>
                  <a:schemeClr val="bg2">
                    <a:lumMod val="50000"/>
                  </a:schemeClr>
                </a:solidFill>
                <a:latin typeface="Eurostile" panose="00000500000000000000" pitchFamily="50" charset="0"/>
              </a:rPr>
              <a:t>Fee: £149.00</a:t>
            </a:r>
          </a:p>
          <a:p>
            <a:endParaRPr lang="en-GB" sz="6600" b="1" dirty="0">
              <a:solidFill>
                <a:schemeClr val="bg2">
                  <a:lumMod val="25000"/>
                </a:schemeClr>
              </a:solidFill>
              <a:latin typeface="Eurostile" panose="00000500000000000000" pitchFamily="50" charset="0"/>
            </a:endParaRPr>
          </a:p>
        </p:txBody>
      </p:sp>
      <p:sp>
        <p:nvSpPr>
          <p:cNvPr id="11" name="Rectangle: Rounded Corners 10">
            <a:extLst>
              <a:ext uri="{FF2B5EF4-FFF2-40B4-BE49-F238E27FC236}">
                <a16:creationId xmlns:a16="http://schemas.microsoft.com/office/drawing/2014/main" id="{7F2F2E2D-6466-49D0-A4CB-266B6276C9C8}"/>
              </a:ext>
            </a:extLst>
          </p:cNvPr>
          <p:cNvSpPr/>
          <p:nvPr/>
        </p:nvSpPr>
        <p:spPr>
          <a:xfrm>
            <a:off x="15858455" y="3689735"/>
            <a:ext cx="4517070" cy="9494646"/>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b="1" dirty="0">
                <a:solidFill>
                  <a:schemeClr val="bg2">
                    <a:lumMod val="50000"/>
                  </a:schemeClr>
                </a:solidFill>
                <a:latin typeface="Eurostile" panose="00000500000000000000" pitchFamily="50" charset="0"/>
              </a:rPr>
              <a:t>Option 3</a:t>
            </a:r>
          </a:p>
          <a:p>
            <a:pPr algn="ctr"/>
            <a:endParaRPr lang="en-GB" sz="2800" b="1" dirty="0">
              <a:solidFill>
                <a:schemeClr val="bg2">
                  <a:lumMod val="50000"/>
                </a:schemeClr>
              </a:solidFill>
              <a:latin typeface="Eurostile" panose="00000500000000000000" pitchFamily="50" charset="0"/>
            </a:endParaRPr>
          </a:p>
          <a:p>
            <a:pPr algn="just"/>
            <a:r>
              <a:rPr lang="en-GB" sz="2400" b="1" dirty="0">
                <a:solidFill>
                  <a:schemeClr val="bg2">
                    <a:lumMod val="50000"/>
                  </a:schemeClr>
                </a:solidFill>
                <a:latin typeface="Eurostile" panose="00000500000000000000" pitchFamily="50" charset="0"/>
              </a:rPr>
              <a:t>Fundamentals Elite</a:t>
            </a:r>
            <a:r>
              <a:rPr lang="en-GB" sz="2400" dirty="0">
                <a:solidFill>
                  <a:schemeClr val="bg2">
                    <a:lumMod val="50000"/>
                  </a:schemeClr>
                </a:solidFill>
                <a:latin typeface="Eurostile" panose="00000500000000000000" pitchFamily="50" charset="0"/>
              </a:rPr>
              <a:t> is about raising your game when it comes to risk fundamentals. You receive a self-awareness profile that illuminates you to the highest level. It details communication insights, strengths and engagement, management and communication insights that help you be at the best you can be. iCoach takes on people and life skills and is designed to make you stand head and shoulders above your peers.</a:t>
            </a:r>
          </a:p>
          <a:p>
            <a:pPr algn="just"/>
            <a:endParaRPr lang="en-GB" sz="2400" dirty="0">
              <a:solidFill>
                <a:schemeClr val="bg2">
                  <a:lumMod val="50000"/>
                </a:schemeClr>
              </a:solidFill>
              <a:latin typeface="Eurostile" panose="00000500000000000000" pitchFamily="50" charset="0"/>
            </a:endParaRPr>
          </a:p>
          <a:p>
            <a:pPr algn="just"/>
            <a:r>
              <a:rPr lang="en-GB" sz="2400" dirty="0">
                <a:solidFill>
                  <a:schemeClr val="bg2">
                    <a:lumMod val="50000"/>
                  </a:schemeClr>
                </a:solidFill>
                <a:latin typeface="Eurostile" panose="00000500000000000000" pitchFamily="50" charset="0"/>
              </a:rPr>
              <a:t>iCoach Platform for 60 Days</a:t>
            </a:r>
          </a:p>
          <a:p>
            <a:pPr algn="just"/>
            <a:endParaRPr lang="en-GB" sz="2400" dirty="0">
              <a:solidFill>
                <a:schemeClr val="bg2">
                  <a:lumMod val="50000"/>
                </a:schemeClr>
              </a:solidFill>
              <a:latin typeface="Eurostile" panose="00000500000000000000" pitchFamily="50" charset="0"/>
            </a:endParaRPr>
          </a:p>
          <a:p>
            <a:pPr algn="just"/>
            <a:r>
              <a:rPr lang="en-GB" sz="2400" dirty="0">
                <a:solidFill>
                  <a:schemeClr val="bg2">
                    <a:lumMod val="50000"/>
                  </a:schemeClr>
                </a:solidFill>
                <a:latin typeface="Eurostile" panose="00000500000000000000" pitchFamily="50" charset="0"/>
              </a:rPr>
              <a:t>Fee: £249.00</a:t>
            </a:r>
          </a:p>
          <a:p>
            <a:endParaRPr lang="en-GB" sz="6600" b="1" dirty="0">
              <a:solidFill>
                <a:schemeClr val="bg2">
                  <a:lumMod val="25000"/>
                </a:schemeClr>
              </a:solidFill>
              <a:latin typeface="Eurostile" panose="00000500000000000000" pitchFamily="50" charset="0"/>
            </a:endParaRPr>
          </a:p>
        </p:txBody>
      </p:sp>
      <p:sp>
        <p:nvSpPr>
          <p:cNvPr id="12" name="Rectangle: Rounded Corners 11">
            <a:extLst>
              <a:ext uri="{FF2B5EF4-FFF2-40B4-BE49-F238E27FC236}">
                <a16:creationId xmlns:a16="http://schemas.microsoft.com/office/drawing/2014/main" id="{FC496E58-A2FB-49C2-B335-C06DAE67BBB1}"/>
              </a:ext>
            </a:extLst>
          </p:cNvPr>
          <p:cNvSpPr/>
          <p:nvPr/>
        </p:nvSpPr>
        <p:spPr>
          <a:xfrm>
            <a:off x="4802375" y="12530425"/>
            <a:ext cx="1704330" cy="409390"/>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2">
                    <a:lumMod val="50000"/>
                  </a:schemeClr>
                </a:solidFill>
                <a:latin typeface="Eurostile" panose="00000500000000000000" pitchFamily="50" charset="0"/>
              </a:rPr>
              <a:t>Start</a:t>
            </a:r>
          </a:p>
        </p:txBody>
      </p:sp>
      <p:sp>
        <p:nvSpPr>
          <p:cNvPr id="13" name="Rectangle: Rounded Corners 12">
            <a:extLst>
              <a:ext uri="{FF2B5EF4-FFF2-40B4-BE49-F238E27FC236}">
                <a16:creationId xmlns:a16="http://schemas.microsoft.com/office/drawing/2014/main" id="{E541D74A-BA62-464B-B8E1-6961FEC14B8C}"/>
              </a:ext>
            </a:extLst>
          </p:cNvPr>
          <p:cNvSpPr/>
          <p:nvPr/>
        </p:nvSpPr>
        <p:spPr>
          <a:xfrm>
            <a:off x="11033599" y="12530425"/>
            <a:ext cx="1704330" cy="409390"/>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2">
                    <a:lumMod val="50000"/>
                  </a:schemeClr>
                </a:solidFill>
                <a:latin typeface="Eurostile" panose="00000500000000000000" pitchFamily="50" charset="0"/>
              </a:rPr>
              <a:t>Start</a:t>
            </a:r>
          </a:p>
        </p:txBody>
      </p:sp>
      <p:sp>
        <p:nvSpPr>
          <p:cNvPr id="14" name="Rectangle: Rounded Corners 13">
            <a:extLst>
              <a:ext uri="{FF2B5EF4-FFF2-40B4-BE49-F238E27FC236}">
                <a16:creationId xmlns:a16="http://schemas.microsoft.com/office/drawing/2014/main" id="{96FCE147-F7D2-4041-A82D-5E3B6EF334C0}"/>
              </a:ext>
            </a:extLst>
          </p:cNvPr>
          <p:cNvSpPr/>
          <p:nvPr/>
        </p:nvSpPr>
        <p:spPr>
          <a:xfrm>
            <a:off x="17264823" y="12530425"/>
            <a:ext cx="1704330" cy="409390"/>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2">
                    <a:lumMod val="50000"/>
                  </a:schemeClr>
                </a:solidFill>
                <a:latin typeface="Eurostile" panose="00000500000000000000" pitchFamily="50" charset="0"/>
              </a:rPr>
              <a:t>Start</a:t>
            </a:r>
          </a:p>
        </p:txBody>
      </p:sp>
    </p:spTree>
    <p:extLst>
      <p:ext uri="{BB962C8B-B14F-4D97-AF65-F5344CB8AC3E}">
        <p14:creationId xmlns:p14="http://schemas.microsoft.com/office/powerpoint/2010/main" val="183718055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4AB6C-F150-6A4E-A042-51A6BE96E403}"/>
              </a:ext>
            </a:extLst>
          </p:cNvPr>
          <p:cNvSpPr>
            <a:spLocks noGrp="1"/>
          </p:cNvSpPr>
          <p:nvPr>
            <p:ph type="title"/>
          </p:nvPr>
        </p:nvSpPr>
        <p:spPr>
          <a:xfrm>
            <a:off x="8400094" y="5983250"/>
            <a:ext cx="15308992" cy="1321143"/>
          </a:xfrm>
        </p:spPr>
        <p:txBody>
          <a:bodyPr/>
          <a:lstStyle/>
          <a:p>
            <a:r>
              <a:rPr lang="en-GB" dirty="0"/>
              <a:t>Client Examples and Partnerships</a:t>
            </a:r>
          </a:p>
        </p:txBody>
      </p:sp>
    </p:spTree>
    <p:extLst>
      <p:ext uri="{BB962C8B-B14F-4D97-AF65-F5344CB8AC3E}">
        <p14:creationId xmlns:p14="http://schemas.microsoft.com/office/powerpoint/2010/main" val="23752295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E4055-5F87-AF4D-BC97-573E07505058}"/>
              </a:ext>
            </a:extLst>
          </p:cNvPr>
          <p:cNvSpPr>
            <a:spLocks noGrp="1"/>
          </p:cNvSpPr>
          <p:nvPr>
            <p:ph type="title"/>
          </p:nvPr>
        </p:nvSpPr>
        <p:spPr/>
        <p:txBody>
          <a:bodyPr/>
          <a:lstStyle/>
          <a:p>
            <a:r>
              <a:rPr lang="en-US" dirty="0"/>
              <a:t>Value adding examples</a:t>
            </a:r>
          </a:p>
        </p:txBody>
      </p:sp>
      <p:sp>
        <p:nvSpPr>
          <p:cNvPr id="4" name="Content Placeholder 3">
            <a:extLst>
              <a:ext uri="{FF2B5EF4-FFF2-40B4-BE49-F238E27FC236}">
                <a16:creationId xmlns:a16="http://schemas.microsoft.com/office/drawing/2014/main" id="{75EDFC29-CE7D-254B-968D-0A0221D5C5A5}"/>
              </a:ext>
            </a:extLst>
          </p:cNvPr>
          <p:cNvSpPr txBox="1">
            <a:spLocks/>
          </p:cNvSpPr>
          <p:nvPr/>
        </p:nvSpPr>
        <p:spPr>
          <a:xfrm>
            <a:off x="1185333" y="3225202"/>
            <a:ext cx="20955000" cy="6355060"/>
          </a:xfrm>
          <a:prstGeom prst="rect">
            <a:avLst/>
          </a:prstGeom>
        </p:spPr>
        <p:txBody>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a:buNone/>
            </a:pPr>
            <a:endParaRPr lang="en-GB" sz="3600" dirty="0">
              <a:ea typeface="Avenir"/>
              <a:cs typeface="Avenir"/>
              <a:sym typeface="Avenir Roman"/>
            </a:endParaRPr>
          </a:p>
          <a:p>
            <a:pPr marL="0" indent="0">
              <a:buNone/>
            </a:pPr>
            <a:r>
              <a:rPr lang="en-GB" sz="3600" dirty="0">
                <a:ea typeface="Avenir"/>
                <a:cs typeface="Avenir"/>
                <a:sym typeface="Avenir Roman"/>
              </a:rPr>
              <a:t>Many clients have experienced the value Risk Discovery can bring their organisation. In this section we present: </a:t>
            </a:r>
          </a:p>
          <a:p>
            <a:pPr>
              <a:lnSpc>
                <a:spcPct val="200000"/>
              </a:lnSpc>
            </a:pPr>
            <a:r>
              <a:rPr lang="en-GB" sz="3600" dirty="0">
                <a:ea typeface="Avenir"/>
                <a:cs typeface="Avenir"/>
                <a:sym typeface="Avenir Roman"/>
              </a:rPr>
              <a:t>Details of how a major bank has used the Risk Discovery </a:t>
            </a:r>
          </a:p>
          <a:p>
            <a:pPr>
              <a:lnSpc>
                <a:spcPct val="200000"/>
              </a:lnSpc>
            </a:pPr>
            <a:r>
              <a:rPr lang="en-GB" sz="3600" dirty="0">
                <a:ea typeface="Avenir"/>
                <a:cs typeface="Avenir"/>
                <a:sym typeface="Avenir Roman"/>
              </a:rPr>
              <a:t>Additional examples of others we have recently worked with </a:t>
            </a:r>
          </a:p>
          <a:p>
            <a:pPr>
              <a:lnSpc>
                <a:spcPct val="200000"/>
              </a:lnSpc>
            </a:pPr>
            <a:r>
              <a:rPr lang="en-GB" sz="3600" dirty="0">
                <a:ea typeface="Avenir"/>
                <a:cs typeface="Avenir"/>
                <a:sym typeface="Avenir Roman"/>
              </a:rPr>
              <a:t>An endorsement from a recent piece of work we did for Luton Airport</a:t>
            </a:r>
          </a:p>
          <a:p>
            <a:pPr>
              <a:lnSpc>
                <a:spcPct val="200000"/>
              </a:lnSpc>
            </a:pPr>
            <a:r>
              <a:rPr lang="en-GB" sz="3600" dirty="0">
                <a:ea typeface="Avenir"/>
                <a:cs typeface="Avenir"/>
                <a:sym typeface="Avenir Roman"/>
              </a:rPr>
              <a:t>Details on </a:t>
            </a:r>
            <a:r>
              <a:rPr lang="en-GB" sz="3600" dirty="0" err="1">
                <a:ea typeface="Avenir"/>
                <a:cs typeface="Avenir"/>
                <a:sym typeface="Avenir Roman"/>
              </a:rPr>
              <a:t>KRisk’s</a:t>
            </a:r>
            <a:r>
              <a:rPr lang="en-GB" sz="3600" dirty="0">
                <a:ea typeface="Avenir"/>
                <a:cs typeface="Avenir"/>
                <a:sym typeface="Avenir Roman"/>
              </a:rPr>
              <a:t> key partners in the Risk and Resilience space</a:t>
            </a:r>
          </a:p>
          <a:p>
            <a:endParaRPr lang="en-GB" sz="3600" b="1" dirty="0">
              <a:ea typeface="Avenir"/>
              <a:cs typeface="Avenir"/>
              <a:sym typeface="Avenir Roman"/>
            </a:endParaRPr>
          </a:p>
        </p:txBody>
      </p:sp>
      <p:sp>
        <p:nvSpPr>
          <p:cNvPr id="5" name="Text Placeholder 4">
            <a:extLst>
              <a:ext uri="{FF2B5EF4-FFF2-40B4-BE49-F238E27FC236}">
                <a16:creationId xmlns:a16="http://schemas.microsoft.com/office/drawing/2014/main" id="{92B389FB-8B3D-EA4E-9D8E-5DC6F5D6FA27}"/>
              </a:ext>
            </a:extLst>
          </p:cNvPr>
          <p:cNvSpPr>
            <a:spLocks noGrp="1"/>
          </p:cNvSpPr>
          <p:nvPr>
            <p:ph type="body" sz="quarter" idx="12"/>
          </p:nvPr>
        </p:nvSpPr>
        <p:spPr>
          <a:prstGeom prst="rect">
            <a:avLst/>
          </a:prstGeom>
        </p:spPr>
        <p:txBody>
          <a:bodyPr/>
          <a:lstStyle/>
          <a:p>
            <a:pPr marL="0" indent="0">
              <a:buNone/>
            </a:pPr>
            <a:r>
              <a:rPr lang="en-US" dirty="0"/>
              <a:t>Risk &amp; Resilience Discovery Overview</a:t>
            </a:r>
          </a:p>
        </p:txBody>
      </p:sp>
    </p:spTree>
    <p:extLst>
      <p:ext uri="{BB962C8B-B14F-4D97-AF65-F5344CB8AC3E}">
        <p14:creationId xmlns:p14="http://schemas.microsoft.com/office/powerpoint/2010/main" val="269339678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AF185-7CCE-7B4E-8337-DC6E00F16019}"/>
              </a:ext>
            </a:extLst>
          </p:cNvPr>
          <p:cNvSpPr>
            <a:spLocks noGrp="1"/>
          </p:cNvSpPr>
          <p:nvPr>
            <p:ph type="title"/>
          </p:nvPr>
        </p:nvSpPr>
        <p:spPr/>
        <p:txBody>
          <a:bodyPr/>
          <a:lstStyle/>
          <a:p>
            <a:r>
              <a:rPr lang="en-US" dirty="0"/>
              <a:t>Bank Case Study</a:t>
            </a:r>
          </a:p>
        </p:txBody>
      </p:sp>
      <p:sp>
        <p:nvSpPr>
          <p:cNvPr id="6" name="Text Placeholder 4">
            <a:extLst>
              <a:ext uri="{FF2B5EF4-FFF2-40B4-BE49-F238E27FC236}">
                <a16:creationId xmlns:a16="http://schemas.microsoft.com/office/drawing/2014/main" id="{486B2BC0-18D2-014A-B373-67946B4636F5}"/>
              </a:ext>
            </a:extLst>
          </p:cNvPr>
          <p:cNvSpPr>
            <a:spLocks noGrp="1"/>
          </p:cNvSpPr>
          <p:nvPr>
            <p:ph type="body" sz="quarter" idx="12"/>
          </p:nvPr>
        </p:nvSpPr>
        <p:spPr>
          <a:prstGeom prst="rect">
            <a:avLst/>
          </a:prstGeom>
        </p:spPr>
        <p:txBody>
          <a:bodyPr/>
          <a:lstStyle/>
          <a:p>
            <a:pPr marL="0" indent="0">
              <a:buNone/>
            </a:pPr>
            <a:r>
              <a:rPr lang="en-US" dirty="0"/>
              <a:t>Risk &amp; Resilience Discovery Overview</a:t>
            </a:r>
          </a:p>
        </p:txBody>
      </p:sp>
      <p:sp>
        <p:nvSpPr>
          <p:cNvPr id="4" name="Content Placeholder 3">
            <a:extLst>
              <a:ext uri="{FF2B5EF4-FFF2-40B4-BE49-F238E27FC236}">
                <a16:creationId xmlns:a16="http://schemas.microsoft.com/office/drawing/2014/main" id="{DEB9F7CB-B16C-0040-940B-6F387E340D8E}"/>
              </a:ext>
            </a:extLst>
          </p:cNvPr>
          <p:cNvSpPr txBox="1">
            <a:spLocks/>
          </p:cNvSpPr>
          <p:nvPr/>
        </p:nvSpPr>
        <p:spPr>
          <a:xfrm>
            <a:off x="1185333" y="3225201"/>
            <a:ext cx="20955000" cy="8031803"/>
          </a:xfrm>
          <a:prstGeom prst="rect">
            <a:avLst/>
          </a:prstGeom>
        </p:spPr>
        <p:txBody>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a:buNone/>
            </a:pPr>
            <a:endParaRPr lang="en-GB" sz="3600" dirty="0">
              <a:ea typeface="Avenir"/>
              <a:cs typeface="Avenir"/>
              <a:sym typeface="Avenir Roman"/>
            </a:endParaRPr>
          </a:p>
          <a:p>
            <a:pPr marL="0" indent="0">
              <a:buNone/>
            </a:pPr>
            <a:endParaRPr lang="en-GB" sz="3600" dirty="0">
              <a:ea typeface="Avenir"/>
              <a:cs typeface="Avenir"/>
              <a:sym typeface="Avenir Roman"/>
            </a:endParaRPr>
          </a:p>
          <a:p>
            <a:pPr marL="0" indent="0">
              <a:buNone/>
            </a:pPr>
            <a:endParaRPr lang="en-GB" sz="3600" dirty="0">
              <a:ea typeface="Avenir"/>
              <a:cs typeface="Avenir"/>
              <a:sym typeface="Avenir Roman"/>
            </a:endParaRPr>
          </a:p>
          <a:p>
            <a:pPr>
              <a:lnSpc>
                <a:spcPct val="150000"/>
              </a:lnSpc>
            </a:pPr>
            <a:r>
              <a:rPr lang="en-GB" sz="3600" dirty="0">
                <a:ea typeface="Avenir"/>
                <a:cs typeface="Avenir"/>
                <a:sym typeface="Avenir Roman"/>
              </a:rPr>
              <a:t>Created bespoke profiles covering 4 strategic levels of Executive</a:t>
            </a:r>
          </a:p>
          <a:p>
            <a:pPr>
              <a:lnSpc>
                <a:spcPct val="150000"/>
              </a:lnSpc>
            </a:pPr>
            <a:r>
              <a:rPr lang="en-GB" sz="3600" dirty="0">
                <a:ea typeface="Avenir"/>
                <a:cs typeface="Avenir"/>
                <a:sym typeface="Avenir Roman"/>
              </a:rPr>
              <a:t>Identified the best way in which that executive could learn and develop for change</a:t>
            </a:r>
          </a:p>
          <a:p>
            <a:pPr>
              <a:lnSpc>
                <a:spcPct val="150000"/>
              </a:lnSpc>
            </a:pPr>
            <a:r>
              <a:rPr lang="en-GB" sz="3600" dirty="0">
                <a:ea typeface="Avenir"/>
                <a:cs typeface="Avenir"/>
                <a:sym typeface="Avenir Roman"/>
              </a:rPr>
              <a:t>Provided the insight for dynamic coaching covering Risk, Leadership &amp; High Performance</a:t>
            </a:r>
          </a:p>
          <a:p>
            <a:pPr>
              <a:lnSpc>
                <a:spcPct val="150000"/>
              </a:lnSpc>
            </a:pPr>
            <a:r>
              <a:rPr lang="en-GB" sz="3600" dirty="0">
                <a:ea typeface="Avenir"/>
                <a:cs typeface="Avenir"/>
                <a:sym typeface="Avenir Roman"/>
              </a:rPr>
              <a:t>Enabled Cultural shift to embed best practice</a:t>
            </a:r>
          </a:p>
          <a:p>
            <a:pPr>
              <a:lnSpc>
                <a:spcPct val="150000"/>
              </a:lnSpc>
            </a:pPr>
            <a:r>
              <a:rPr lang="en-GB" sz="3600" dirty="0">
                <a:ea typeface="Avenir"/>
                <a:cs typeface="Avenir"/>
                <a:sym typeface="Avenir Roman"/>
              </a:rPr>
              <a:t>Created greater self-awareness of own impact on others and operations</a:t>
            </a:r>
          </a:p>
          <a:p>
            <a:pPr>
              <a:lnSpc>
                <a:spcPct val="150000"/>
              </a:lnSpc>
            </a:pPr>
            <a:r>
              <a:rPr lang="en-GB" sz="3600" dirty="0">
                <a:ea typeface="Avenir"/>
                <a:cs typeface="Avenir"/>
                <a:sym typeface="Avenir Roman"/>
              </a:rPr>
              <a:t>Provided measurement process to allow analytics</a:t>
            </a:r>
          </a:p>
          <a:p>
            <a:pPr marL="0" indent="0">
              <a:buNone/>
            </a:pPr>
            <a:endParaRPr lang="en-GB" sz="3600" dirty="0">
              <a:ea typeface="Avenir"/>
              <a:cs typeface="Avenir"/>
              <a:sym typeface="Avenir Roman"/>
            </a:endParaRPr>
          </a:p>
          <a:p>
            <a:endParaRPr lang="en-GB" sz="3600" b="1" dirty="0">
              <a:ea typeface="Avenir"/>
              <a:cs typeface="Avenir"/>
              <a:sym typeface="Avenir Roman"/>
            </a:endParaRPr>
          </a:p>
        </p:txBody>
      </p:sp>
      <p:pic>
        <p:nvPicPr>
          <p:cNvPr id="5" name="Picture 4" descr="Logo, company name&#10;&#10;Description automatically generated">
            <a:extLst>
              <a:ext uri="{FF2B5EF4-FFF2-40B4-BE49-F238E27FC236}">
                <a16:creationId xmlns:a16="http://schemas.microsoft.com/office/drawing/2014/main" id="{4BC00A69-7C2E-49BF-AF41-BF8661D35C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4640" y="3590122"/>
            <a:ext cx="2152323" cy="1479722"/>
          </a:xfrm>
          <a:prstGeom prst="rect">
            <a:avLst/>
          </a:prstGeom>
        </p:spPr>
      </p:pic>
    </p:spTree>
    <p:extLst>
      <p:ext uri="{BB962C8B-B14F-4D97-AF65-F5344CB8AC3E}">
        <p14:creationId xmlns:p14="http://schemas.microsoft.com/office/powerpoint/2010/main" val="115805067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 name="Shape 772"/>
          <p:cNvSpPr/>
          <p:nvPr/>
        </p:nvSpPr>
        <p:spPr>
          <a:xfrm>
            <a:off x="3716853" y="910874"/>
            <a:ext cx="102657" cy="94897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500" b="1">
                <a:solidFill>
                  <a:schemeClr val="accent1"/>
                </a:solidFill>
                <a:latin typeface="+mn-lt"/>
                <a:ea typeface="+mn-ea"/>
                <a:cs typeface="+mn-cs"/>
                <a:sym typeface="Arial"/>
              </a:defRPr>
            </a:lvl1pPr>
          </a:lstStyle>
          <a:p>
            <a:endParaRPr dirty="0"/>
          </a:p>
        </p:txBody>
      </p:sp>
      <p:sp>
        <p:nvSpPr>
          <p:cNvPr id="2" name="Title 1"/>
          <p:cNvSpPr>
            <a:spLocks noGrp="1"/>
          </p:cNvSpPr>
          <p:nvPr>
            <p:ph type="title"/>
          </p:nvPr>
        </p:nvSpPr>
        <p:spPr>
          <a:xfrm>
            <a:off x="1183748" y="1002839"/>
            <a:ext cx="6403301" cy="1321143"/>
          </a:xfrm>
        </p:spPr>
        <p:txBody>
          <a:bodyPr/>
          <a:lstStyle/>
          <a:p>
            <a:r>
              <a:rPr lang="en-US" dirty="0">
                <a:solidFill>
                  <a:srgbClr val="07AFD7"/>
                </a:solidFill>
              </a:rPr>
              <a:t>Client Results</a:t>
            </a:r>
          </a:p>
        </p:txBody>
      </p:sp>
      <p:sp>
        <p:nvSpPr>
          <p:cNvPr id="5" name="Freeform 15">
            <a:extLst>
              <a:ext uri="{FF2B5EF4-FFF2-40B4-BE49-F238E27FC236}">
                <a16:creationId xmlns:a16="http://schemas.microsoft.com/office/drawing/2014/main" id="{48253199-71F9-BC4A-8955-60BB7F5EB988}"/>
              </a:ext>
            </a:extLst>
          </p:cNvPr>
          <p:cNvSpPr/>
          <p:nvPr/>
        </p:nvSpPr>
        <p:spPr>
          <a:xfrm>
            <a:off x="1563182" y="4646392"/>
            <a:ext cx="19662974" cy="5869267"/>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22670" rIns="91440" bIns="22670" numCol="1" spcCol="1270" anchor="t" anchorCtr="0">
            <a:noAutofit/>
          </a:bodyPr>
          <a:lstStyle/>
          <a:p>
            <a:pPr lvl="6" indent="0" algn="l">
              <a:lnSpc>
                <a:spcPct val="110000"/>
              </a:lnSpc>
              <a:spcBef>
                <a:spcPts val="1000"/>
              </a:spcBef>
              <a:buClr>
                <a:schemeClr val="accent2"/>
              </a:buClr>
              <a:buSzPct val="100000"/>
            </a:pPr>
            <a:endParaRPr lang="en-US" sz="3600" dirty="0">
              <a:solidFill>
                <a:schemeClr val="tx2"/>
              </a:solidFill>
              <a:sym typeface="Arial"/>
            </a:endParaRPr>
          </a:p>
          <a:p>
            <a:pPr lvl="6" indent="0" algn="l">
              <a:lnSpc>
                <a:spcPct val="110000"/>
              </a:lnSpc>
              <a:spcBef>
                <a:spcPts val="1000"/>
              </a:spcBef>
              <a:buClr>
                <a:schemeClr val="accent2"/>
              </a:buClr>
              <a:buSzPct val="100000"/>
            </a:pPr>
            <a:endParaRPr lang="en-US" sz="3600" dirty="0">
              <a:solidFill>
                <a:schemeClr val="tx2"/>
              </a:solidFill>
              <a:sym typeface="Arial"/>
            </a:endParaRPr>
          </a:p>
          <a:p>
            <a:pPr lvl="6" indent="0" algn="l">
              <a:lnSpc>
                <a:spcPct val="110000"/>
              </a:lnSpc>
              <a:spcBef>
                <a:spcPts val="1000"/>
              </a:spcBef>
              <a:buClr>
                <a:schemeClr val="accent2"/>
              </a:buClr>
              <a:buSzPct val="100000"/>
            </a:pPr>
            <a:endParaRPr lang="en-US" sz="3600" dirty="0">
              <a:solidFill>
                <a:schemeClr val="tx2"/>
              </a:solidFill>
              <a:sym typeface="Arial"/>
            </a:endParaRPr>
          </a:p>
          <a:p>
            <a:pPr marL="571500" indent="-571500" algn="l">
              <a:lnSpc>
                <a:spcPct val="110000"/>
              </a:lnSpc>
              <a:spcBef>
                <a:spcPts val="1000"/>
              </a:spcBef>
              <a:buClr>
                <a:schemeClr val="accent2"/>
              </a:buClr>
              <a:buSzPct val="100000"/>
              <a:buFont typeface="Arial"/>
              <a:buChar char="•"/>
            </a:pPr>
            <a:endParaRPr lang="en-US" sz="3600" dirty="0">
              <a:solidFill>
                <a:schemeClr val="tx2"/>
              </a:solidFill>
              <a:sym typeface="Arial"/>
            </a:endParaRPr>
          </a:p>
        </p:txBody>
      </p:sp>
      <p:grpSp>
        <p:nvGrpSpPr>
          <p:cNvPr id="4" name="Group 3"/>
          <p:cNvGrpSpPr/>
          <p:nvPr/>
        </p:nvGrpSpPr>
        <p:grpSpPr>
          <a:xfrm>
            <a:off x="1936750" y="4095750"/>
            <a:ext cx="21240750" cy="2317750"/>
            <a:chOff x="1936750" y="3714750"/>
            <a:chExt cx="21240750" cy="2317750"/>
          </a:xfrm>
        </p:grpSpPr>
        <p:sp>
          <p:nvSpPr>
            <p:cNvPr id="10" name="Rounded Rectangle 9"/>
            <p:cNvSpPr/>
            <p:nvPr/>
          </p:nvSpPr>
          <p:spPr>
            <a:xfrm>
              <a:off x="1936750" y="3714750"/>
              <a:ext cx="5842000" cy="2317750"/>
            </a:xfrm>
            <a:prstGeom prst="roundRect">
              <a:avLst/>
            </a:prstGeom>
            <a:solidFill>
              <a:schemeClr val="accent1">
                <a:alpha val="3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j-lt"/>
                <a:ea typeface="+mj-ea"/>
                <a:cs typeface="+mj-cs"/>
                <a:sym typeface="Helvetica Light"/>
              </a:endParaRPr>
            </a:p>
          </p:txBody>
        </p:sp>
        <p:sp>
          <p:nvSpPr>
            <p:cNvPr id="3" name="Rounded Rectangle 2"/>
            <p:cNvSpPr/>
            <p:nvPr/>
          </p:nvSpPr>
          <p:spPr>
            <a:xfrm>
              <a:off x="8001000" y="3714750"/>
              <a:ext cx="15176500" cy="2317750"/>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j-lt"/>
                <a:ea typeface="+mj-ea"/>
                <a:cs typeface="+mj-cs"/>
                <a:sym typeface="Helvetica Light"/>
              </a:endParaRPr>
            </a:p>
          </p:txBody>
        </p:sp>
        <p:sp>
          <p:nvSpPr>
            <p:cNvPr id="7" name="Content Placeholder 3"/>
            <p:cNvSpPr txBox="1">
              <a:spLocks/>
            </p:cNvSpPr>
            <p:nvPr/>
          </p:nvSpPr>
          <p:spPr>
            <a:xfrm>
              <a:off x="2222500" y="4012597"/>
              <a:ext cx="5439833" cy="1702403"/>
            </a:xfrm>
            <a:prstGeom prst="rect">
              <a:avLst/>
            </a:prstGeom>
          </p:spPr>
          <p:txBody>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algn="ctr">
                <a:lnSpc>
                  <a:spcPct val="110000"/>
                </a:lnSpc>
                <a:buFontTx/>
                <a:buNone/>
              </a:pPr>
              <a:r>
                <a:rPr lang="en-US" sz="3600" b="1" dirty="0">
                  <a:solidFill>
                    <a:schemeClr val="accent1"/>
                  </a:solidFill>
                </a:rPr>
                <a:t>Large Utility Provider</a:t>
              </a:r>
              <a:endParaRPr lang="en-US" sz="3600" b="1" dirty="0">
                <a:solidFill>
                  <a:srgbClr val="07AFD7"/>
                </a:solidFill>
              </a:endParaRPr>
            </a:p>
            <a:p>
              <a:pPr marL="0" indent="0" algn="ctr">
                <a:lnSpc>
                  <a:spcPct val="110000"/>
                </a:lnSpc>
                <a:buFontTx/>
                <a:buNone/>
              </a:pPr>
              <a:endParaRPr lang="en-US" sz="3600" b="1" dirty="0">
                <a:solidFill>
                  <a:srgbClr val="07AFD7"/>
                </a:solidFill>
              </a:endParaRPr>
            </a:p>
            <a:p>
              <a:pPr marL="0" indent="0" algn="ctr">
                <a:lnSpc>
                  <a:spcPct val="110000"/>
                </a:lnSpc>
                <a:buFontTx/>
                <a:buNone/>
              </a:pPr>
              <a:endParaRPr lang="en-US" sz="3600" b="1" u="sng" dirty="0">
                <a:solidFill>
                  <a:srgbClr val="07AFD7"/>
                </a:solidFill>
              </a:endParaRPr>
            </a:p>
            <a:p>
              <a:pPr marL="0" indent="0" algn="ctr">
                <a:lnSpc>
                  <a:spcPct val="110000"/>
                </a:lnSpc>
                <a:buFontTx/>
                <a:buNone/>
              </a:pPr>
              <a:endParaRPr lang="en-US" sz="3600" b="1" dirty="0">
                <a:solidFill>
                  <a:srgbClr val="07AFD7"/>
                </a:solidFill>
              </a:endParaRPr>
            </a:p>
          </p:txBody>
        </p:sp>
        <p:sp>
          <p:nvSpPr>
            <p:cNvPr id="9" name="Content Placeholder 3"/>
            <p:cNvSpPr txBox="1">
              <a:spLocks/>
            </p:cNvSpPr>
            <p:nvPr/>
          </p:nvSpPr>
          <p:spPr>
            <a:xfrm>
              <a:off x="8371417" y="4119563"/>
              <a:ext cx="14583833" cy="1508125"/>
            </a:xfrm>
            <a:prstGeom prst="rect">
              <a:avLst/>
            </a:prstGeom>
          </p:spPr>
          <p:txBody>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a:lnSpc>
                  <a:spcPct val="110000"/>
                </a:lnSpc>
                <a:buFontTx/>
                <a:buNone/>
              </a:pPr>
              <a:r>
                <a:rPr lang="en-US" sz="3600" b="1" dirty="0">
                  <a:solidFill>
                    <a:schemeClr val="bg1"/>
                  </a:solidFill>
                </a:rPr>
                <a:t>Identification of insider threat hot spots for targeted risk management activities.</a:t>
              </a:r>
              <a:endParaRPr lang="en-US" sz="3600" dirty="0"/>
            </a:p>
          </p:txBody>
        </p:sp>
      </p:grpSp>
      <p:sp>
        <p:nvSpPr>
          <p:cNvPr id="11" name="Content Placeholder 3"/>
          <p:cNvSpPr txBox="1">
            <a:spLocks/>
          </p:cNvSpPr>
          <p:nvPr/>
        </p:nvSpPr>
        <p:spPr>
          <a:xfrm>
            <a:off x="1337732" y="7360940"/>
            <a:ext cx="6477001" cy="6355060"/>
          </a:xfrm>
          <a:prstGeom prst="rect">
            <a:avLst/>
          </a:prstGeom>
        </p:spPr>
        <p:txBody>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algn="r">
              <a:lnSpc>
                <a:spcPct val="110000"/>
              </a:lnSpc>
              <a:buFontTx/>
              <a:buNone/>
            </a:pPr>
            <a:endParaRPr lang="en-US" sz="3600" b="1" dirty="0"/>
          </a:p>
          <a:p>
            <a:pPr marL="0" indent="0" algn="r">
              <a:lnSpc>
                <a:spcPct val="110000"/>
              </a:lnSpc>
              <a:buFontTx/>
              <a:buNone/>
            </a:pPr>
            <a:endParaRPr lang="en-US" sz="3600" b="1" dirty="0"/>
          </a:p>
          <a:p>
            <a:pPr marL="0" indent="0" algn="r">
              <a:lnSpc>
                <a:spcPct val="110000"/>
              </a:lnSpc>
              <a:buFontTx/>
              <a:buNone/>
            </a:pPr>
            <a:endParaRPr lang="en-US" sz="3600" b="1" dirty="0"/>
          </a:p>
          <a:p>
            <a:pPr marL="0" indent="0" algn="r">
              <a:lnSpc>
                <a:spcPct val="110000"/>
              </a:lnSpc>
              <a:buFontTx/>
              <a:buNone/>
            </a:pPr>
            <a:endParaRPr lang="en-US" sz="3600" b="1" dirty="0"/>
          </a:p>
          <a:p>
            <a:pPr marL="0" indent="0" algn="r">
              <a:lnSpc>
                <a:spcPct val="110000"/>
              </a:lnSpc>
              <a:buFontTx/>
              <a:buNone/>
            </a:pPr>
            <a:endParaRPr lang="en-US" sz="3600" b="1" u="sng" dirty="0"/>
          </a:p>
          <a:p>
            <a:pPr marL="0" indent="0" algn="r">
              <a:lnSpc>
                <a:spcPct val="110000"/>
              </a:lnSpc>
              <a:buFontTx/>
              <a:buNone/>
            </a:pPr>
            <a:endParaRPr lang="en-US" sz="3600" b="1" dirty="0"/>
          </a:p>
        </p:txBody>
      </p:sp>
      <p:grpSp>
        <p:nvGrpSpPr>
          <p:cNvPr id="13" name="Group 12"/>
          <p:cNvGrpSpPr/>
          <p:nvPr/>
        </p:nvGrpSpPr>
        <p:grpSpPr>
          <a:xfrm>
            <a:off x="1930400" y="6629400"/>
            <a:ext cx="21240750" cy="2317750"/>
            <a:chOff x="1936750" y="3714750"/>
            <a:chExt cx="21240750" cy="2317750"/>
          </a:xfrm>
        </p:grpSpPr>
        <p:sp>
          <p:nvSpPr>
            <p:cNvPr id="14" name="Rounded Rectangle 13"/>
            <p:cNvSpPr/>
            <p:nvPr/>
          </p:nvSpPr>
          <p:spPr>
            <a:xfrm>
              <a:off x="1936750" y="3714750"/>
              <a:ext cx="5842000" cy="2317750"/>
            </a:xfrm>
            <a:prstGeom prst="roundRect">
              <a:avLst/>
            </a:prstGeom>
            <a:solidFill>
              <a:schemeClr val="accent1">
                <a:alpha val="3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j-lt"/>
                <a:ea typeface="+mj-ea"/>
                <a:cs typeface="+mj-cs"/>
                <a:sym typeface="Helvetica Light"/>
              </a:endParaRPr>
            </a:p>
          </p:txBody>
        </p:sp>
        <p:sp>
          <p:nvSpPr>
            <p:cNvPr id="15" name="Rounded Rectangle 14"/>
            <p:cNvSpPr/>
            <p:nvPr/>
          </p:nvSpPr>
          <p:spPr>
            <a:xfrm>
              <a:off x="8001000" y="3714750"/>
              <a:ext cx="15176500" cy="2317750"/>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j-lt"/>
                <a:ea typeface="+mj-ea"/>
                <a:cs typeface="+mj-cs"/>
                <a:sym typeface="Helvetica Light"/>
              </a:endParaRPr>
            </a:p>
          </p:txBody>
        </p:sp>
        <p:sp>
          <p:nvSpPr>
            <p:cNvPr id="16" name="Content Placeholder 3"/>
            <p:cNvSpPr txBox="1">
              <a:spLocks/>
            </p:cNvSpPr>
            <p:nvPr/>
          </p:nvSpPr>
          <p:spPr>
            <a:xfrm>
              <a:off x="2222500" y="4012597"/>
              <a:ext cx="5439833" cy="1702403"/>
            </a:xfrm>
            <a:prstGeom prst="rect">
              <a:avLst/>
            </a:prstGeom>
          </p:spPr>
          <p:txBody>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algn="ctr">
                <a:lnSpc>
                  <a:spcPct val="110000"/>
                </a:lnSpc>
                <a:buFontTx/>
                <a:buNone/>
              </a:pPr>
              <a:r>
                <a:rPr lang="en-US" sz="3600" b="1" dirty="0">
                  <a:solidFill>
                    <a:schemeClr val="accent1"/>
                  </a:solidFill>
                </a:rPr>
                <a:t>Tour Operator in Scotland</a:t>
              </a:r>
            </a:p>
            <a:p>
              <a:pPr marL="0" indent="0" algn="ctr">
                <a:lnSpc>
                  <a:spcPct val="110000"/>
                </a:lnSpc>
                <a:buFontTx/>
                <a:buNone/>
              </a:pPr>
              <a:endParaRPr lang="en-US" sz="3600" b="1" dirty="0">
                <a:solidFill>
                  <a:srgbClr val="07AFD7"/>
                </a:solidFill>
              </a:endParaRPr>
            </a:p>
            <a:p>
              <a:pPr marL="0" indent="0" algn="ctr">
                <a:lnSpc>
                  <a:spcPct val="110000"/>
                </a:lnSpc>
                <a:buFontTx/>
                <a:buNone/>
              </a:pPr>
              <a:endParaRPr lang="en-US" sz="3600" b="1" dirty="0">
                <a:solidFill>
                  <a:srgbClr val="07AFD7"/>
                </a:solidFill>
              </a:endParaRPr>
            </a:p>
            <a:p>
              <a:pPr marL="0" indent="0" algn="ctr">
                <a:lnSpc>
                  <a:spcPct val="110000"/>
                </a:lnSpc>
                <a:buFontTx/>
                <a:buNone/>
              </a:pPr>
              <a:endParaRPr lang="en-US" sz="3600" b="1" u="sng" dirty="0">
                <a:solidFill>
                  <a:srgbClr val="07AFD7"/>
                </a:solidFill>
              </a:endParaRPr>
            </a:p>
            <a:p>
              <a:pPr marL="0" indent="0" algn="ctr">
                <a:lnSpc>
                  <a:spcPct val="110000"/>
                </a:lnSpc>
                <a:buFontTx/>
                <a:buNone/>
              </a:pPr>
              <a:endParaRPr lang="en-US" sz="3600" b="1" dirty="0">
                <a:solidFill>
                  <a:srgbClr val="07AFD7"/>
                </a:solidFill>
              </a:endParaRPr>
            </a:p>
          </p:txBody>
        </p:sp>
        <p:sp>
          <p:nvSpPr>
            <p:cNvPr id="17" name="Content Placeholder 3"/>
            <p:cNvSpPr txBox="1">
              <a:spLocks/>
            </p:cNvSpPr>
            <p:nvPr/>
          </p:nvSpPr>
          <p:spPr>
            <a:xfrm>
              <a:off x="8371417" y="4119563"/>
              <a:ext cx="14583833" cy="1508125"/>
            </a:xfrm>
            <a:prstGeom prst="rect">
              <a:avLst/>
            </a:prstGeom>
          </p:spPr>
          <p:txBody>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a:lnSpc>
                  <a:spcPct val="110000"/>
                </a:lnSpc>
                <a:buFontTx/>
                <a:buNone/>
              </a:pPr>
              <a:r>
                <a:rPr lang="en-US" sz="3600" b="1" dirty="0">
                  <a:solidFill>
                    <a:schemeClr val="bg1"/>
                  </a:solidFill>
                </a:rPr>
                <a:t>Improved understand of individual team members predisposition to risk; better risk culture across the organisation.</a:t>
              </a:r>
              <a:endParaRPr lang="en-US" sz="3600" dirty="0"/>
            </a:p>
          </p:txBody>
        </p:sp>
      </p:grpSp>
      <p:grpSp>
        <p:nvGrpSpPr>
          <p:cNvPr id="29" name="Group 28">
            <a:extLst>
              <a:ext uri="{FF2B5EF4-FFF2-40B4-BE49-F238E27FC236}">
                <a16:creationId xmlns:a16="http://schemas.microsoft.com/office/drawing/2014/main" id="{4B42568E-610F-AE4D-ACBB-79D419E2DE68}"/>
              </a:ext>
            </a:extLst>
          </p:cNvPr>
          <p:cNvGrpSpPr/>
          <p:nvPr/>
        </p:nvGrpSpPr>
        <p:grpSpPr>
          <a:xfrm>
            <a:off x="1958522" y="9212035"/>
            <a:ext cx="21240750" cy="2317750"/>
            <a:chOff x="1936750" y="3714750"/>
            <a:chExt cx="21240750" cy="2317750"/>
          </a:xfrm>
        </p:grpSpPr>
        <p:sp>
          <p:nvSpPr>
            <p:cNvPr id="30" name="Rounded Rectangle 29">
              <a:extLst>
                <a:ext uri="{FF2B5EF4-FFF2-40B4-BE49-F238E27FC236}">
                  <a16:creationId xmlns:a16="http://schemas.microsoft.com/office/drawing/2014/main" id="{E2B3058D-AEBD-F64F-9A40-9067711ADBB9}"/>
                </a:ext>
              </a:extLst>
            </p:cNvPr>
            <p:cNvSpPr/>
            <p:nvPr/>
          </p:nvSpPr>
          <p:spPr>
            <a:xfrm>
              <a:off x="1936750" y="3714750"/>
              <a:ext cx="5842000" cy="2317750"/>
            </a:xfrm>
            <a:prstGeom prst="roundRect">
              <a:avLst/>
            </a:prstGeom>
            <a:solidFill>
              <a:schemeClr val="accent1">
                <a:alpha val="3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j-lt"/>
                <a:ea typeface="+mj-ea"/>
                <a:cs typeface="+mj-cs"/>
                <a:sym typeface="Helvetica Light"/>
              </a:endParaRPr>
            </a:p>
          </p:txBody>
        </p:sp>
        <p:sp>
          <p:nvSpPr>
            <p:cNvPr id="31" name="Rounded Rectangle 30">
              <a:extLst>
                <a:ext uri="{FF2B5EF4-FFF2-40B4-BE49-F238E27FC236}">
                  <a16:creationId xmlns:a16="http://schemas.microsoft.com/office/drawing/2014/main" id="{0F7E0D1B-BCE2-C540-8C77-FB0A97164D20}"/>
                </a:ext>
              </a:extLst>
            </p:cNvPr>
            <p:cNvSpPr/>
            <p:nvPr/>
          </p:nvSpPr>
          <p:spPr>
            <a:xfrm>
              <a:off x="8001000" y="3714750"/>
              <a:ext cx="15176500" cy="2317750"/>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j-lt"/>
                <a:ea typeface="+mj-ea"/>
                <a:cs typeface="+mj-cs"/>
                <a:sym typeface="Helvetica Light"/>
              </a:endParaRPr>
            </a:p>
          </p:txBody>
        </p:sp>
        <p:sp>
          <p:nvSpPr>
            <p:cNvPr id="32" name="Content Placeholder 3">
              <a:extLst>
                <a:ext uri="{FF2B5EF4-FFF2-40B4-BE49-F238E27FC236}">
                  <a16:creationId xmlns:a16="http://schemas.microsoft.com/office/drawing/2014/main" id="{7363E0EE-267A-974F-8554-A8C5903C94C0}"/>
                </a:ext>
              </a:extLst>
            </p:cNvPr>
            <p:cNvSpPr txBox="1">
              <a:spLocks/>
            </p:cNvSpPr>
            <p:nvPr/>
          </p:nvSpPr>
          <p:spPr>
            <a:xfrm>
              <a:off x="2222500" y="4012597"/>
              <a:ext cx="5439833" cy="1702403"/>
            </a:xfrm>
            <a:prstGeom prst="rect">
              <a:avLst/>
            </a:prstGeom>
          </p:spPr>
          <p:txBody>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algn="ctr">
                <a:lnSpc>
                  <a:spcPct val="110000"/>
                </a:lnSpc>
                <a:buFontTx/>
                <a:buNone/>
              </a:pPr>
              <a:r>
                <a:rPr lang="en-US" sz="3600" b="1" dirty="0">
                  <a:solidFill>
                    <a:schemeClr val="accent1"/>
                  </a:solidFill>
                </a:rPr>
                <a:t>Private School in England</a:t>
              </a:r>
            </a:p>
            <a:p>
              <a:pPr marL="0" indent="0" algn="ctr">
                <a:lnSpc>
                  <a:spcPct val="110000"/>
                </a:lnSpc>
                <a:buFontTx/>
                <a:buNone/>
              </a:pPr>
              <a:endParaRPr lang="en-US" sz="3600" b="1" dirty="0">
                <a:solidFill>
                  <a:srgbClr val="07AFD7"/>
                </a:solidFill>
              </a:endParaRPr>
            </a:p>
            <a:p>
              <a:pPr marL="0" indent="0" algn="ctr">
                <a:lnSpc>
                  <a:spcPct val="110000"/>
                </a:lnSpc>
                <a:buFontTx/>
                <a:buNone/>
              </a:pPr>
              <a:endParaRPr lang="en-US" sz="3600" b="1" dirty="0">
                <a:solidFill>
                  <a:srgbClr val="07AFD7"/>
                </a:solidFill>
              </a:endParaRPr>
            </a:p>
            <a:p>
              <a:pPr marL="0" indent="0" algn="ctr">
                <a:lnSpc>
                  <a:spcPct val="110000"/>
                </a:lnSpc>
                <a:buFontTx/>
                <a:buNone/>
              </a:pPr>
              <a:endParaRPr lang="en-US" sz="3600" b="1" u="sng" dirty="0">
                <a:solidFill>
                  <a:srgbClr val="07AFD7"/>
                </a:solidFill>
              </a:endParaRPr>
            </a:p>
            <a:p>
              <a:pPr marL="0" indent="0" algn="ctr">
                <a:lnSpc>
                  <a:spcPct val="110000"/>
                </a:lnSpc>
                <a:buFontTx/>
                <a:buNone/>
              </a:pPr>
              <a:endParaRPr lang="en-US" sz="3600" b="1" dirty="0">
                <a:solidFill>
                  <a:srgbClr val="07AFD7"/>
                </a:solidFill>
              </a:endParaRPr>
            </a:p>
          </p:txBody>
        </p:sp>
        <p:sp>
          <p:nvSpPr>
            <p:cNvPr id="33" name="Content Placeholder 3">
              <a:extLst>
                <a:ext uri="{FF2B5EF4-FFF2-40B4-BE49-F238E27FC236}">
                  <a16:creationId xmlns:a16="http://schemas.microsoft.com/office/drawing/2014/main" id="{0276A4A9-FE50-6444-9A3A-644A9893766D}"/>
                </a:ext>
              </a:extLst>
            </p:cNvPr>
            <p:cNvSpPr txBox="1">
              <a:spLocks/>
            </p:cNvSpPr>
            <p:nvPr/>
          </p:nvSpPr>
          <p:spPr>
            <a:xfrm>
              <a:off x="8371417" y="4119563"/>
              <a:ext cx="14583833" cy="1508125"/>
            </a:xfrm>
            <a:prstGeom prst="rect">
              <a:avLst/>
            </a:prstGeom>
          </p:spPr>
          <p:txBody>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a:lnSpc>
                  <a:spcPct val="110000"/>
                </a:lnSpc>
                <a:buNone/>
              </a:pPr>
              <a:r>
                <a:rPr lang="en-US" sz="3600" b="1" dirty="0">
                  <a:solidFill>
                    <a:srgbClr val="FFFFFF"/>
                  </a:solidFill>
                </a:rPr>
                <a:t>Using risk intelligence to build individual resilience and support a significant change management project.</a:t>
              </a:r>
            </a:p>
          </p:txBody>
        </p:sp>
      </p:grpSp>
      <p:sp>
        <p:nvSpPr>
          <p:cNvPr id="34" name="Text Placeholder 4">
            <a:extLst>
              <a:ext uri="{FF2B5EF4-FFF2-40B4-BE49-F238E27FC236}">
                <a16:creationId xmlns:a16="http://schemas.microsoft.com/office/drawing/2014/main" id="{9E408486-39CE-3341-AFD9-CC9B018C95E4}"/>
              </a:ext>
            </a:extLst>
          </p:cNvPr>
          <p:cNvSpPr>
            <a:spLocks noGrp="1"/>
          </p:cNvSpPr>
          <p:nvPr>
            <p:ph type="body" sz="quarter" idx="12"/>
          </p:nvPr>
        </p:nvSpPr>
        <p:spPr>
          <a:xfrm>
            <a:off x="1181100" y="401287"/>
            <a:ext cx="19850100" cy="817914"/>
          </a:xfrm>
          <a:prstGeom prst="rect">
            <a:avLst/>
          </a:prstGeom>
        </p:spPr>
        <p:txBody>
          <a:bodyPr/>
          <a:lstStyle/>
          <a:p>
            <a:pPr marL="0" indent="0">
              <a:buNone/>
            </a:pPr>
            <a:r>
              <a:rPr lang="en-US" dirty="0"/>
              <a:t>Risk &amp; Resilience Discovery Overview</a:t>
            </a:r>
          </a:p>
        </p:txBody>
      </p:sp>
    </p:spTree>
    <p:extLst>
      <p:ext uri="{BB962C8B-B14F-4D97-AF65-F5344CB8AC3E}">
        <p14:creationId xmlns:p14="http://schemas.microsoft.com/office/powerpoint/2010/main" val="692333826"/>
      </p:ext>
    </p:extLst>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KRisk</a:t>
            </a:r>
          </a:p>
        </p:txBody>
      </p:sp>
      <p:sp>
        <p:nvSpPr>
          <p:cNvPr id="4" name="Content Placeholder 3"/>
          <p:cNvSpPr>
            <a:spLocks noGrp="1"/>
          </p:cNvSpPr>
          <p:nvPr>
            <p:ph sz="quarter" idx="10"/>
          </p:nvPr>
        </p:nvSpPr>
        <p:spPr>
          <a:xfrm>
            <a:off x="578702" y="3508136"/>
            <a:ext cx="12276863" cy="6355060"/>
          </a:xfrm>
        </p:spPr>
        <p:txBody>
          <a:bodyPr/>
          <a:lstStyle/>
          <a:p>
            <a:pPr marL="0" indent="0" algn="ctr">
              <a:lnSpc>
                <a:spcPct val="110000"/>
              </a:lnSpc>
              <a:buNone/>
            </a:pPr>
            <a:r>
              <a:rPr lang="en-US" sz="3600" b="1" dirty="0"/>
              <a:t>Grant Kennedy</a:t>
            </a:r>
          </a:p>
          <a:p>
            <a:pPr marL="0" indent="0" algn="ctr">
              <a:lnSpc>
                <a:spcPct val="110000"/>
              </a:lnSpc>
              <a:buNone/>
            </a:pPr>
            <a:r>
              <a:rPr lang="en-US" sz="3600" dirty="0"/>
              <a:t>07879 685121</a:t>
            </a:r>
          </a:p>
          <a:p>
            <a:pPr marL="0" indent="0" algn="ctr">
              <a:lnSpc>
                <a:spcPct val="110000"/>
              </a:lnSpc>
              <a:buNone/>
            </a:pPr>
            <a:r>
              <a:rPr lang="en-US" sz="3600" dirty="0">
                <a:hlinkClick r:id="rId3"/>
              </a:rPr>
              <a:t>grant.kennedy@krisk.co</a:t>
            </a:r>
            <a:endParaRPr lang="en-US" sz="3600" dirty="0"/>
          </a:p>
          <a:p>
            <a:pPr marL="0" indent="0" algn="ctr">
              <a:lnSpc>
                <a:spcPct val="110000"/>
              </a:lnSpc>
              <a:buNone/>
            </a:pPr>
            <a:endParaRPr lang="en-US" sz="3600" dirty="0"/>
          </a:p>
          <a:p>
            <a:pPr marL="0" indent="0" algn="ctr">
              <a:lnSpc>
                <a:spcPct val="110000"/>
              </a:lnSpc>
              <a:buNone/>
            </a:pPr>
            <a:r>
              <a:rPr lang="en-US" sz="3600" b="1" dirty="0"/>
              <a:t>Nicola Brannan</a:t>
            </a:r>
          </a:p>
          <a:p>
            <a:pPr marL="0" indent="0" algn="ctr">
              <a:lnSpc>
                <a:spcPct val="110000"/>
              </a:lnSpc>
              <a:buNone/>
            </a:pPr>
            <a:r>
              <a:rPr lang="en-US" sz="3600" dirty="0">
                <a:hlinkClick r:id="rId4"/>
              </a:rPr>
              <a:t>Nicola.brannan@krisk.co</a:t>
            </a:r>
            <a:endParaRPr lang="en-US" sz="3600" dirty="0"/>
          </a:p>
          <a:p>
            <a:pPr marL="0" indent="0" algn="ctr">
              <a:lnSpc>
                <a:spcPct val="110000"/>
              </a:lnSpc>
              <a:buNone/>
            </a:pPr>
            <a:endParaRPr lang="en-US" sz="3600" dirty="0"/>
          </a:p>
          <a:p>
            <a:pPr marL="0" indent="0" algn="ctr">
              <a:lnSpc>
                <a:spcPct val="110000"/>
              </a:lnSpc>
              <a:buNone/>
            </a:pPr>
            <a:r>
              <a:rPr lang="en-US" sz="3600" b="1" dirty="0"/>
              <a:t>Gerry Donaldson</a:t>
            </a:r>
          </a:p>
          <a:p>
            <a:pPr marL="0" indent="0" algn="ctr">
              <a:lnSpc>
                <a:spcPct val="110000"/>
              </a:lnSpc>
              <a:buNone/>
            </a:pPr>
            <a:r>
              <a:rPr lang="en-US" sz="3600" dirty="0" err="1"/>
              <a:t>Gerry@krisk.co</a:t>
            </a:r>
            <a:endParaRPr lang="en-US" sz="3600" dirty="0"/>
          </a:p>
          <a:p>
            <a:pPr marL="0" indent="0" algn="ctr">
              <a:lnSpc>
                <a:spcPct val="110000"/>
              </a:lnSpc>
              <a:buNone/>
            </a:pPr>
            <a:endParaRPr lang="en-US" sz="3600" dirty="0"/>
          </a:p>
          <a:p>
            <a:pPr marL="0" indent="0" algn="ctr">
              <a:lnSpc>
                <a:spcPct val="110000"/>
              </a:lnSpc>
              <a:buNone/>
            </a:pPr>
            <a:r>
              <a:rPr lang="en-US" sz="3600" dirty="0"/>
              <a:t>We empower businesses to </a:t>
            </a:r>
          </a:p>
          <a:p>
            <a:pPr marL="0" indent="0" algn="ctr">
              <a:lnSpc>
                <a:spcPct val="110000"/>
              </a:lnSpc>
              <a:buNone/>
            </a:pPr>
            <a:r>
              <a:rPr lang="en-US" sz="3600" b="1" dirty="0" err="1"/>
              <a:t>Maximise</a:t>
            </a:r>
            <a:r>
              <a:rPr lang="en-US" sz="3600" b="1" dirty="0"/>
              <a:t> Opportunities </a:t>
            </a:r>
            <a:r>
              <a:rPr lang="en-US" sz="3600" dirty="0"/>
              <a:t>and</a:t>
            </a:r>
            <a:r>
              <a:rPr lang="en-US" sz="3600" b="1" dirty="0"/>
              <a:t> </a:t>
            </a:r>
            <a:r>
              <a:rPr lang="en-US" sz="3600" b="1" dirty="0" err="1"/>
              <a:t>Minimise</a:t>
            </a:r>
            <a:r>
              <a:rPr lang="en-US" sz="3600" b="1" dirty="0"/>
              <a:t> Threats through our tested solutions</a:t>
            </a:r>
          </a:p>
          <a:p>
            <a:pPr marL="0" indent="0" algn="ctr">
              <a:lnSpc>
                <a:spcPct val="110000"/>
              </a:lnSpc>
              <a:buNone/>
            </a:pPr>
            <a:r>
              <a:rPr lang="en-US" sz="3600" dirty="0"/>
              <a:t> </a:t>
            </a:r>
            <a:endParaRPr lang="en-US" sz="3600" b="1" u="sng" dirty="0"/>
          </a:p>
        </p:txBody>
      </p:sp>
      <p:grpSp>
        <p:nvGrpSpPr>
          <p:cNvPr id="8" name="Group 7"/>
          <p:cNvGrpSpPr/>
          <p:nvPr/>
        </p:nvGrpSpPr>
        <p:grpSpPr>
          <a:xfrm>
            <a:off x="15606812" y="5392756"/>
            <a:ext cx="5955956" cy="4893275"/>
            <a:chOff x="12912811" y="5412258"/>
            <a:chExt cx="5955956" cy="4893275"/>
          </a:xfrm>
        </p:grpSpPr>
        <p:sp>
          <p:nvSpPr>
            <p:cNvPr id="6" name="Oval 5"/>
            <p:cNvSpPr/>
            <p:nvPr/>
          </p:nvSpPr>
          <p:spPr>
            <a:xfrm>
              <a:off x="13444152" y="5412258"/>
              <a:ext cx="4893275" cy="4893275"/>
            </a:xfrm>
            <a:prstGeom prst="ellipse">
              <a:avLst/>
            </a:prstGeom>
            <a:gradFill flip="none" rotWithShape="1">
              <a:gsLst>
                <a:gs pos="0">
                  <a:schemeClr val="accent1"/>
                </a:gs>
                <a:gs pos="100000">
                  <a:schemeClr val="accent2"/>
                </a:gs>
              </a:gsLst>
              <a:lin ang="1350000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j-lt"/>
                <a:ea typeface="+mj-ea"/>
                <a:cs typeface="+mj-cs"/>
                <a:sym typeface="Helvetica Light"/>
              </a:endParaRPr>
            </a:p>
          </p:txBody>
        </p:sp>
        <p:sp>
          <p:nvSpPr>
            <p:cNvPr id="7" name="TextBox 6"/>
            <p:cNvSpPr txBox="1"/>
            <p:nvPr/>
          </p:nvSpPr>
          <p:spPr>
            <a:xfrm>
              <a:off x="12912811" y="7400918"/>
              <a:ext cx="5955956"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a:ln>
                    <a:noFill/>
                  </a:ln>
                  <a:solidFill>
                    <a:schemeClr val="bg1"/>
                  </a:solidFill>
                  <a:effectLst/>
                  <a:uFillTx/>
                  <a:latin typeface="+mj-lt"/>
                  <a:ea typeface="+mj-ea"/>
                  <a:cs typeface="+mj-cs"/>
                  <a:sym typeface="Helvetica Light"/>
                </a:rPr>
                <a:t>RISK AND RESILIENCE</a:t>
              </a:r>
            </a:p>
          </p:txBody>
        </p:sp>
        <p:sp>
          <p:nvSpPr>
            <p:cNvPr id="13" name="Shape 2590"/>
            <p:cNvSpPr/>
            <p:nvPr/>
          </p:nvSpPr>
          <p:spPr>
            <a:xfrm>
              <a:off x="15372683" y="6123142"/>
              <a:ext cx="1036211" cy="1036211"/>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chemeClr val="bg1"/>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grpSp>
      <p:graphicFrame>
        <p:nvGraphicFramePr>
          <p:cNvPr id="12" name="Chart 11"/>
          <p:cNvGraphicFramePr/>
          <p:nvPr>
            <p:extLst>
              <p:ext uri="{D42A27DB-BD31-4B8C-83A1-F6EECF244321}">
                <p14:modId xmlns:p14="http://schemas.microsoft.com/office/powerpoint/2010/main" val="1566727891"/>
              </p:ext>
            </p:extLst>
          </p:nvPr>
        </p:nvGraphicFramePr>
        <p:xfrm>
          <a:off x="11771169" y="3296979"/>
          <a:ext cx="13627243" cy="9084828"/>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rot="3657456">
            <a:off x="18432454" y="5447723"/>
            <a:ext cx="4179992" cy="22647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prstTxWarp prst="textArchUp">
              <a:avLst/>
            </a:prstTxWarp>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bg1"/>
                </a:solidFill>
                <a:effectLst/>
                <a:uFillTx/>
                <a:latin typeface="+mj-lt"/>
                <a:ea typeface="+mj-ea"/>
                <a:cs typeface="+mj-cs"/>
                <a:sym typeface="Helvetica Light"/>
              </a:rPr>
              <a:t>Communication</a:t>
            </a:r>
          </a:p>
        </p:txBody>
      </p:sp>
      <p:sp>
        <p:nvSpPr>
          <p:cNvPr id="19" name="TextBox 18"/>
          <p:cNvSpPr txBox="1"/>
          <p:nvPr/>
        </p:nvSpPr>
        <p:spPr>
          <a:xfrm rot="18000000">
            <a:off x="14168727" y="5489380"/>
            <a:ext cx="4949341" cy="22647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prstTxWarp prst="textArchUp">
              <a:avLst/>
            </a:prstTxWarp>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bg1"/>
                </a:solidFill>
                <a:effectLst/>
                <a:uFillTx/>
                <a:latin typeface="+mj-lt"/>
                <a:ea typeface="+mj-ea"/>
                <a:cs typeface="+mj-cs"/>
                <a:sym typeface="Helvetica Light"/>
              </a:rPr>
              <a:t>Knowledge Transfer</a:t>
            </a:r>
          </a:p>
        </p:txBody>
      </p:sp>
      <p:sp>
        <p:nvSpPr>
          <p:cNvPr id="20" name="TextBox 19"/>
          <p:cNvSpPr txBox="1"/>
          <p:nvPr/>
        </p:nvSpPr>
        <p:spPr>
          <a:xfrm>
            <a:off x="15991300" y="8327956"/>
            <a:ext cx="5186977" cy="30704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prstTxWarp prst="textArchDown">
              <a:avLst/>
            </a:prstTxWarp>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chemeClr val="bg1"/>
                </a:solidFill>
                <a:effectLst/>
                <a:uFillTx/>
                <a:latin typeface="+mj-lt"/>
                <a:ea typeface="+mj-ea"/>
                <a:cs typeface="+mj-cs"/>
                <a:sym typeface="Helvetica Light"/>
              </a:rPr>
              <a:t>People Performance</a:t>
            </a:r>
          </a:p>
        </p:txBody>
      </p:sp>
      <p:sp>
        <p:nvSpPr>
          <p:cNvPr id="5" name="Rounded Rectangle 4"/>
          <p:cNvSpPr/>
          <p:nvPr/>
        </p:nvSpPr>
        <p:spPr>
          <a:xfrm>
            <a:off x="14816667" y="9228668"/>
            <a:ext cx="7450667" cy="3217333"/>
          </a:xfrm>
          <a:prstGeom prst="roundRect">
            <a:avLst/>
          </a:prstGeom>
          <a:noFill/>
          <a:ln w="76200" cap="flat" cmpd="sng">
            <a:solidFill>
              <a:srgbClr val="800000"/>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j-lt"/>
              <a:ea typeface="+mj-ea"/>
              <a:cs typeface="+mj-cs"/>
              <a:sym typeface="Helvetica Light"/>
            </a:endParaRPr>
          </a:p>
        </p:txBody>
      </p:sp>
    </p:spTree>
    <p:extLst>
      <p:ext uri="{BB962C8B-B14F-4D97-AF65-F5344CB8AC3E}">
        <p14:creationId xmlns:p14="http://schemas.microsoft.com/office/powerpoint/2010/main" val="2094780343"/>
      </p:ext>
    </p:extLst>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AF185-7CCE-7B4E-8337-DC6E00F16019}"/>
              </a:ext>
            </a:extLst>
          </p:cNvPr>
          <p:cNvSpPr>
            <a:spLocks noGrp="1"/>
          </p:cNvSpPr>
          <p:nvPr>
            <p:ph type="title"/>
          </p:nvPr>
        </p:nvSpPr>
        <p:spPr/>
        <p:txBody>
          <a:bodyPr/>
          <a:lstStyle/>
          <a:p>
            <a:r>
              <a:rPr lang="en-US" dirty="0"/>
              <a:t>Endorsement: Luton Airport</a:t>
            </a:r>
          </a:p>
        </p:txBody>
      </p:sp>
      <p:sp>
        <p:nvSpPr>
          <p:cNvPr id="6" name="Text Placeholder 4">
            <a:extLst>
              <a:ext uri="{FF2B5EF4-FFF2-40B4-BE49-F238E27FC236}">
                <a16:creationId xmlns:a16="http://schemas.microsoft.com/office/drawing/2014/main" id="{486B2BC0-18D2-014A-B373-67946B4636F5}"/>
              </a:ext>
            </a:extLst>
          </p:cNvPr>
          <p:cNvSpPr>
            <a:spLocks noGrp="1"/>
          </p:cNvSpPr>
          <p:nvPr>
            <p:ph type="body" sz="quarter" idx="12"/>
          </p:nvPr>
        </p:nvSpPr>
        <p:spPr>
          <a:prstGeom prst="rect">
            <a:avLst/>
          </a:prstGeom>
        </p:spPr>
        <p:txBody>
          <a:bodyPr/>
          <a:lstStyle/>
          <a:p>
            <a:pPr marL="0" indent="0">
              <a:buNone/>
            </a:pPr>
            <a:r>
              <a:rPr lang="en-US" dirty="0"/>
              <a:t>Risk &amp; Resilience Discovery Overview</a:t>
            </a:r>
          </a:p>
        </p:txBody>
      </p:sp>
      <p:sp>
        <p:nvSpPr>
          <p:cNvPr id="11" name="Rectangle 10">
            <a:extLst>
              <a:ext uri="{FF2B5EF4-FFF2-40B4-BE49-F238E27FC236}">
                <a16:creationId xmlns:a16="http://schemas.microsoft.com/office/drawing/2014/main" id="{F743A355-C1C8-3541-A688-0E2BA4D7BEA1}"/>
              </a:ext>
            </a:extLst>
          </p:cNvPr>
          <p:cNvSpPr/>
          <p:nvPr/>
        </p:nvSpPr>
        <p:spPr>
          <a:xfrm>
            <a:off x="1181100" y="3617303"/>
            <a:ext cx="22362293" cy="6186309"/>
          </a:xfrm>
          <a:prstGeom prst="rect">
            <a:avLst/>
          </a:prstGeom>
        </p:spPr>
        <p:txBody>
          <a:bodyPr wrap="square">
            <a:spAutoFit/>
          </a:bodyPr>
          <a:lstStyle/>
          <a:p>
            <a:pPr algn="l"/>
            <a:r>
              <a:rPr lang="en-GB" sz="3600" i="1" dirty="0">
                <a:solidFill>
                  <a:schemeClr val="tx2"/>
                </a:solidFill>
                <a:latin typeface="+mn-lt"/>
                <a:sym typeface="Avenir Roman"/>
              </a:rPr>
              <a:t>“As Head of Aerodrome Operations at London Luton Airport I lead a team of 68 staff. Within the structure I have a leadership team of 28 at various levels of seniority and responsibility. </a:t>
            </a:r>
          </a:p>
          <a:p>
            <a:pPr algn="l"/>
            <a:endParaRPr lang="en-GB" sz="3600" i="1" dirty="0">
              <a:solidFill>
                <a:schemeClr val="tx2"/>
              </a:solidFill>
              <a:latin typeface="+mn-lt"/>
              <a:sym typeface="Avenir Roman"/>
            </a:endParaRPr>
          </a:p>
          <a:p>
            <a:pPr algn="l"/>
            <a:r>
              <a:rPr lang="en-GB" sz="3600" i="1" dirty="0">
                <a:solidFill>
                  <a:schemeClr val="tx2"/>
                </a:solidFill>
                <a:latin typeface="+mn-lt"/>
                <a:sym typeface="Avenir Roman"/>
              </a:rPr>
              <a:t>The department had been through a lot of change particularly over the last 4 years. Despite making significant headway one of the things that we struggled with throughout this period was the varying degree of uncertainty amongst the leadership team in decision making and particularly in making risk based decisions – these were generally referred to me as head of department and I needed to understand why as the team in every other respect were fully committed and positive in their outlook. </a:t>
            </a:r>
          </a:p>
          <a:p>
            <a:pPr algn="l"/>
            <a:endParaRPr lang="en-GB" sz="3600" i="1" dirty="0">
              <a:solidFill>
                <a:schemeClr val="tx2"/>
              </a:solidFill>
              <a:latin typeface="+mn-lt"/>
              <a:sym typeface="Avenir Roman"/>
            </a:endParaRPr>
          </a:p>
          <a:p>
            <a:pPr algn="l"/>
            <a:r>
              <a:rPr lang="en-GB" sz="3600" i="1" dirty="0">
                <a:solidFill>
                  <a:schemeClr val="tx2"/>
                </a:solidFill>
                <a:latin typeface="+mn-lt"/>
                <a:sym typeface="Avenir Roman"/>
              </a:rPr>
              <a:t>The leadership team comprises individuals relatively new to leadership and others with 20+ years of experience in leadership roles…</a:t>
            </a:r>
          </a:p>
        </p:txBody>
      </p:sp>
    </p:spTree>
    <p:extLst>
      <p:ext uri="{BB962C8B-B14F-4D97-AF65-F5344CB8AC3E}">
        <p14:creationId xmlns:p14="http://schemas.microsoft.com/office/powerpoint/2010/main" val="22414786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AF185-7CCE-7B4E-8337-DC6E00F16019}"/>
              </a:ext>
            </a:extLst>
          </p:cNvPr>
          <p:cNvSpPr>
            <a:spLocks noGrp="1"/>
          </p:cNvSpPr>
          <p:nvPr>
            <p:ph type="title"/>
          </p:nvPr>
        </p:nvSpPr>
        <p:spPr/>
        <p:txBody>
          <a:bodyPr/>
          <a:lstStyle/>
          <a:p>
            <a:r>
              <a:rPr lang="en-US" dirty="0"/>
              <a:t>Endorsement: Luton Airport</a:t>
            </a:r>
          </a:p>
        </p:txBody>
      </p:sp>
      <p:sp>
        <p:nvSpPr>
          <p:cNvPr id="6" name="Text Placeholder 4">
            <a:extLst>
              <a:ext uri="{FF2B5EF4-FFF2-40B4-BE49-F238E27FC236}">
                <a16:creationId xmlns:a16="http://schemas.microsoft.com/office/drawing/2014/main" id="{486B2BC0-18D2-014A-B373-67946B4636F5}"/>
              </a:ext>
            </a:extLst>
          </p:cNvPr>
          <p:cNvSpPr>
            <a:spLocks noGrp="1"/>
          </p:cNvSpPr>
          <p:nvPr>
            <p:ph type="body" sz="quarter" idx="12"/>
          </p:nvPr>
        </p:nvSpPr>
        <p:spPr>
          <a:prstGeom prst="rect">
            <a:avLst/>
          </a:prstGeom>
        </p:spPr>
        <p:txBody>
          <a:bodyPr/>
          <a:lstStyle/>
          <a:p>
            <a:pPr marL="0" indent="0">
              <a:buNone/>
            </a:pPr>
            <a:r>
              <a:rPr lang="en-US" dirty="0"/>
              <a:t>Risk &amp; Resilience Discovery Overview</a:t>
            </a:r>
          </a:p>
        </p:txBody>
      </p:sp>
      <p:sp>
        <p:nvSpPr>
          <p:cNvPr id="3" name="Rectangle 2">
            <a:extLst>
              <a:ext uri="{FF2B5EF4-FFF2-40B4-BE49-F238E27FC236}">
                <a16:creationId xmlns:a16="http://schemas.microsoft.com/office/drawing/2014/main" id="{C05022A0-3847-E84F-A35F-38551A03F05B}"/>
              </a:ext>
            </a:extLst>
          </p:cNvPr>
          <p:cNvSpPr/>
          <p:nvPr/>
        </p:nvSpPr>
        <p:spPr>
          <a:xfrm>
            <a:off x="1181099" y="3348390"/>
            <a:ext cx="21025757" cy="8956298"/>
          </a:xfrm>
          <a:prstGeom prst="rect">
            <a:avLst/>
          </a:prstGeom>
        </p:spPr>
        <p:txBody>
          <a:bodyPr wrap="square">
            <a:spAutoFit/>
          </a:bodyPr>
          <a:lstStyle/>
          <a:p>
            <a:pPr algn="l"/>
            <a:r>
              <a:rPr lang="en-GB" sz="3600" i="1" dirty="0">
                <a:solidFill>
                  <a:schemeClr val="tx2"/>
                </a:solidFill>
                <a:latin typeface="+mn-lt"/>
                <a:sym typeface="Avenir Roman"/>
              </a:rPr>
              <a:t>I was introduced to the Team and within minutes of speaking with Dr Aarti </a:t>
            </a:r>
            <a:r>
              <a:rPr lang="en-GB" sz="3600" i="1" dirty="0" err="1">
                <a:solidFill>
                  <a:schemeClr val="tx2"/>
                </a:solidFill>
                <a:latin typeface="+mn-lt"/>
                <a:sym typeface="Avenir Roman"/>
              </a:rPr>
              <a:t>Anhal</a:t>
            </a:r>
            <a:r>
              <a:rPr lang="en-GB" sz="3600" i="1" dirty="0">
                <a:solidFill>
                  <a:schemeClr val="tx2"/>
                </a:solidFill>
                <a:latin typeface="+mn-lt"/>
                <a:sym typeface="Avenir Roman"/>
              </a:rPr>
              <a:t>, knew the issue I was grappling with was fully understood. I didn’t feel that the team were ‘broken’ in any way, just ‘hesitant’ and I simply wanted to give them the tools and confidence to be effective as leaders and the resilience to deal with day to day pressures irrespective of their origin. </a:t>
            </a:r>
          </a:p>
          <a:p>
            <a:pPr algn="l"/>
            <a:endParaRPr lang="en-GB" sz="3600" i="1" dirty="0">
              <a:solidFill>
                <a:schemeClr val="tx2"/>
              </a:solidFill>
              <a:latin typeface="+mn-lt"/>
              <a:sym typeface="Avenir Roman"/>
            </a:endParaRPr>
          </a:p>
          <a:p>
            <a:pPr algn="l"/>
            <a:r>
              <a:rPr lang="en-GB" sz="3600" i="1" dirty="0">
                <a:solidFill>
                  <a:schemeClr val="tx2"/>
                </a:solidFill>
                <a:latin typeface="+mn-lt"/>
                <a:sym typeface="Avenir Roman"/>
              </a:rPr>
              <a:t>I initially gifted the 5 most senior managers with one on one coaching, the first stage of which was the Risk Intelligence Discovery Process.  This proved to be the foundation of a change that far exceeded my expectation and the expectation of 20 team members that have completed the process to date. Witnessing the change compelled me to undertake the process myself, I highly recommend it as I know my team have benefitted from my personal participation. </a:t>
            </a:r>
          </a:p>
          <a:p>
            <a:pPr algn="l"/>
            <a:endParaRPr lang="en-GB" sz="3600" i="1" dirty="0">
              <a:solidFill>
                <a:schemeClr val="tx2"/>
              </a:solidFill>
              <a:latin typeface="+mn-lt"/>
              <a:sym typeface="Avenir Roman"/>
            </a:endParaRPr>
          </a:p>
          <a:p>
            <a:pPr algn="l"/>
            <a:r>
              <a:rPr lang="en-GB" sz="3600" i="1" dirty="0">
                <a:solidFill>
                  <a:schemeClr val="tx2"/>
                </a:solidFill>
                <a:latin typeface="+mn-lt"/>
                <a:sym typeface="Avenir Roman"/>
              </a:rPr>
              <a:t>2020 has been particularly hard on the aviation industry, the operations team have confidently navigated their way through significant challenges, have delivered one of our best regulatory audits and have inspired other departments in making the very best of all of the ongoing challenges through their decisiveness, sound risk based decision making and most importantly, their actions. I am no longer the day to day decision maker!”</a:t>
            </a:r>
          </a:p>
        </p:txBody>
      </p:sp>
    </p:spTree>
    <p:extLst>
      <p:ext uri="{BB962C8B-B14F-4D97-AF65-F5344CB8AC3E}">
        <p14:creationId xmlns:p14="http://schemas.microsoft.com/office/powerpoint/2010/main" val="418339151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E4055-5F87-AF4D-BC97-573E07505058}"/>
              </a:ext>
            </a:extLst>
          </p:cNvPr>
          <p:cNvSpPr>
            <a:spLocks noGrp="1"/>
          </p:cNvSpPr>
          <p:nvPr>
            <p:ph type="title"/>
          </p:nvPr>
        </p:nvSpPr>
        <p:spPr/>
        <p:txBody>
          <a:bodyPr/>
          <a:lstStyle/>
          <a:p>
            <a:r>
              <a:rPr lang="en-US" dirty="0"/>
              <a:t>Key Partnerships</a:t>
            </a:r>
          </a:p>
        </p:txBody>
      </p:sp>
      <p:sp>
        <p:nvSpPr>
          <p:cNvPr id="3" name="Text Placeholder 2">
            <a:extLst>
              <a:ext uri="{FF2B5EF4-FFF2-40B4-BE49-F238E27FC236}">
                <a16:creationId xmlns:a16="http://schemas.microsoft.com/office/drawing/2014/main" id="{3BAB2257-0383-A242-9A94-D1DB584C7947}"/>
              </a:ext>
            </a:extLst>
          </p:cNvPr>
          <p:cNvSpPr>
            <a:spLocks noGrp="1"/>
          </p:cNvSpPr>
          <p:nvPr>
            <p:ph type="body" sz="quarter" idx="12"/>
          </p:nvPr>
        </p:nvSpPr>
        <p:spPr/>
        <p:txBody>
          <a:bodyPr/>
          <a:lstStyle/>
          <a:p>
            <a:r>
              <a:rPr lang="en-US" dirty="0"/>
              <a:t>Risk &amp; Resilience Discovery Overview</a:t>
            </a:r>
          </a:p>
          <a:p>
            <a:endParaRPr lang="en-US" dirty="0"/>
          </a:p>
        </p:txBody>
      </p:sp>
      <p:sp>
        <p:nvSpPr>
          <p:cNvPr id="4" name="Content Placeholder 3">
            <a:extLst>
              <a:ext uri="{FF2B5EF4-FFF2-40B4-BE49-F238E27FC236}">
                <a16:creationId xmlns:a16="http://schemas.microsoft.com/office/drawing/2014/main" id="{75EDFC29-CE7D-254B-968D-0A0221D5C5A5}"/>
              </a:ext>
            </a:extLst>
          </p:cNvPr>
          <p:cNvSpPr txBox="1">
            <a:spLocks/>
          </p:cNvSpPr>
          <p:nvPr/>
        </p:nvSpPr>
        <p:spPr>
          <a:xfrm>
            <a:off x="1185333" y="3225202"/>
            <a:ext cx="20955000" cy="6355060"/>
          </a:xfrm>
          <a:prstGeom prst="rect">
            <a:avLst/>
          </a:prstGeom>
        </p:spPr>
        <p:txBody>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a:buNone/>
            </a:pPr>
            <a:r>
              <a:rPr lang="en-GB" sz="3600" dirty="0" err="1">
                <a:ea typeface="Avenir"/>
                <a:cs typeface="Avenir"/>
                <a:sym typeface="Avenir Roman"/>
              </a:rPr>
              <a:t>KRisk’s</a:t>
            </a:r>
            <a:r>
              <a:rPr lang="en-GB" sz="3600" dirty="0">
                <a:ea typeface="Avenir"/>
                <a:cs typeface="Avenir"/>
                <a:sym typeface="Avenir Roman"/>
              </a:rPr>
              <a:t> experience, credentials and leading-edge approaches to risk and resilience management have enabled key partnerships to grow. Two of the most significant are: </a:t>
            </a:r>
          </a:p>
          <a:p>
            <a:pPr marL="0" indent="0">
              <a:buNone/>
            </a:pPr>
            <a:endParaRPr lang="en-GB" sz="3600" dirty="0">
              <a:ea typeface="Avenir"/>
              <a:cs typeface="Avenir"/>
              <a:sym typeface="Avenir Roman"/>
            </a:endParaRPr>
          </a:p>
          <a:p>
            <a:pPr marL="0" indent="0">
              <a:buNone/>
            </a:pPr>
            <a:r>
              <a:rPr lang="en-GB" sz="3600" b="1" dirty="0">
                <a:ea typeface="Avenir"/>
                <a:cs typeface="Avenir"/>
                <a:sym typeface="Avenir Roman"/>
              </a:rPr>
              <a:t>UK Finance</a:t>
            </a:r>
          </a:p>
          <a:p>
            <a:pPr marL="0" indent="0">
              <a:buNone/>
            </a:pPr>
            <a:r>
              <a:rPr lang="en-US" sz="3600" dirty="0">
                <a:ea typeface="Avenir"/>
                <a:cs typeface="Avenir"/>
                <a:sym typeface="Avenir Roman"/>
              </a:rPr>
              <a:t>We are privileged to have developed the UK Finance Risk and Resilience Academy which was rolled out in 2020 with much success and will continue into 2021</a:t>
            </a:r>
            <a:r>
              <a:rPr lang="en-GB" sz="3600" dirty="0">
                <a:ea typeface="Avenir"/>
                <a:cs typeface="Avenir"/>
                <a:sym typeface="Avenir Roman"/>
              </a:rPr>
              <a:t>. 			</a:t>
            </a:r>
          </a:p>
          <a:p>
            <a:pPr marL="0" indent="0">
              <a:buNone/>
            </a:pPr>
            <a:r>
              <a:rPr lang="en-GB" sz="3600" dirty="0">
                <a:ea typeface="Avenir"/>
                <a:cs typeface="Avenir"/>
                <a:sym typeface="Avenir Roman"/>
              </a:rPr>
              <a:t>			</a:t>
            </a:r>
          </a:p>
          <a:p>
            <a:pPr marL="0" indent="0">
              <a:buNone/>
            </a:pPr>
            <a:r>
              <a:rPr lang="en-GB" sz="3600" b="1" dirty="0">
                <a:ea typeface="Avenir"/>
                <a:cs typeface="Avenir"/>
                <a:sym typeface="Avenir Roman"/>
              </a:rPr>
              <a:t>Institute of Risk Management</a:t>
            </a:r>
          </a:p>
          <a:p>
            <a:pPr marL="0" indent="0">
              <a:buNone/>
            </a:pPr>
            <a:r>
              <a:rPr lang="en-US" dirty="0"/>
              <a:t>The Institute has used our tools and workshops for many years both as part of public, online courses and in-house training engagements with clients.</a:t>
            </a:r>
            <a:endParaRPr lang="en-GB" sz="3600" dirty="0">
              <a:ea typeface="Avenir"/>
              <a:cs typeface="Avenir"/>
              <a:sym typeface="Avenir Roman"/>
            </a:endParaRPr>
          </a:p>
        </p:txBody>
      </p:sp>
    </p:spTree>
    <p:extLst>
      <p:ext uri="{BB962C8B-B14F-4D97-AF65-F5344CB8AC3E}">
        <p14:creationId xmlns:p14="http://schemas.microsoft.com/office/powerpoint/2010/main" val="38089423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4AB6C-F150-6A4E-A042-51A6BE96E403}"/>
              </a:ext>
            </a:extLst>
          </p:cNvPr>
          <p:cNvSpPr>
            <a:spLocks noGrp="1"/>
          </p:cNvSpPr>
          <p:nvPr>
            <p:ph type="title"/>
          </p:nvPr>
        </p:nvSpPr>
        <p:spPr>
          <a:xfrm>
            <a:off x="8400094" y="5983250"/>
            <a:ext cx="15308992" cy="1321143"/>
          </a:xfrm>
        </p:spPr>
        <p:txBody>
          <a:bodyPr/>
          <a:lstStyle/>
          <a:p>
            <a:r>
              <a:rPr lang="en-GB" dirty="0"/>
              <a:t>Technology solution</a:t>
            </a:r>
          </a:p>
        </p:txBody>
      </p:sp>
    </p:spTree>
    <p:extLst>
      <p:ext uri="{BB962C8B-B14F-4D97-AF65-F5344CB8AC3E}">
        <p14:creationId xmlns:p14="http://schemas.microsoft.com/office/powerpoint/2010/main" val="236368141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 name="Shape 772"/>
          <p:cNvSpPr/>
          <p:nvPr/>
        </p:nvSpPr>
        <p:spPr>
          <a:xfrm>
            <a:off x="3716853" y="910874"/>
            <a:ext cx="102657" cy="94897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500" b="1">
                <a:solidFill>
                  <a:schemeClr val="accent1"/>
                </a:solidFill>
                <a:latin typeface="+mn-lt"/>
                <a:ea typeface="+mn-ea"/>
                <a:cs typeface="+mn-cs"/>
                <a:sym typeface="Arial"/>
              </a:defRPr>
            </a:lvl1pPr>
          </a:lstStyle>
          <a:p>
            <a:endParaRPr dirty="0"/>
          </a:p>
        </p:txBody>
      </p:sp>
      <p:sp>
        <p:nvSpPr>
          <p:cNvPr id="2" name="Title 1"/>
          <p:cNvSpPr>
            <a:spLocks noGrp="1"/>
          </p:cNvSpPr>
          <p:nvPr>
            <p:ph type="title"/>
          </p:nvPr>
        </p:nvSpPr>
        <p:spPr>
          <a:xfrm>
            <a:off x="1183748" y="1002839"/>
            <a:ext cx="6403301" cy="1321143"/>
          </a:xfrm>
        </p:spPr>
        <p:txBody>
          <a:bodyPr/>
          <a:lstStyle/>
          <a:p>
            <a:r>
              <a:rPr lang="en-US" dirty="0">
                <a:solidFill>
                  <a:srgbClr val="07AFD7"/>
                </a:solidFill>
              </a:rPr>
              <a:t>The Technology</a:t>
            </a:r>
          </a:p>
        </p:txBody>
      </p:sp>
      <p:sp>
        <p:nvSpPr>
          <p:cNvPr id="5" name="Freeform 15">
            <a:extLst>
              <a:ext uri="{FF2B5EF4-FFF2-40B4-BE49-F238E27FC236}">
                <a16:creationId xmlns:a16="http://schemas.microsoft.com/office/drawing/2014/main" id="{48253199-71F9-BC4A-8955-60BB7F5EB988}"/>
              </a:ext>
            </a:extLst>
          </p:cNvPr>
          <p:cNvSpPr/>
          <p:nvPr/>
        </p:nvSpPr>
        <p:spPr>
          <a:xfrm>
            <a:off x="1563182" y="4265392"/>
            <a:ext cx="19662974" cy="5869267"/>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22670" rIns="91440" bIns="22670" numCol="1" spcCol="1270" anchor="t" anchorCtr="0">
            <a:noAutofit/>
          </a:bodyPr>
          <a:lstStyle/>
          <a:p>
            <a:pPr lvl="6" indent="0" algn="l">
              <a:lnSpc>
                <a:spcPct val="110000"/>
              </a:lnSpc>
              <a:spcBef>
                <a:spcPts val="1000"/>
              </a:spcBef>
              <a:buClr>
                <a:schemeClr val="accent2"/>
              </a:buClr>
              <a:buSzPct val="100000"/>
            </a:pPr>
            <a:endParaRPr lang="en-US" sz="3600" dirty="0">
              <a:solidFill>
                <a:schemeClr val="tx2"/>
              </a:solidFill>
              <a:sym typeface="Arial"/>
            </a:endParaRPr>
          </a:p>
          <a:p>
            <a:pPr lvl="6" indent="0" algn="l">
              <a:lnSpc>
                <a:spcPct val="110000"/>
              </a:lnSpc>
              <a:spcBef>
                <a:spcPts val="1000"/>
              </a:spcBef>
              <a:buClr>
                <a:schemeClr val="accent2"/>
              </a:buClr>
              <a:buSzPct val="100000"/>
            </a:pPr>
            <a:endParaRPr lang="en-US" sz="3600" dirty="0">
              <a:solidFill>
                <a:schemeClr val="tx2"/>
              </a:solidFill>
              <a:sym typeface="Arial"/>
            </a:endParaRPr>
          </a:p>
          <a:p>
            <a:pPr lvl="6" indent="0" algn="l">
              <a:lnSpc>
                <a:spcPct val="110000"/>
              </a:lnSpc>
              <a:spcBef>
                <a:spcPts val="1000"/>
              </a:spcBef>
              <a:buClr>
                <a:schemeClr val="accent2"/>
              </a:buClr>
              <a:buSzPct val="100000"/>
            </a:pPr>
            <a:endParaRPr lang="en-US" sz="3600" dirty="0">
              <a:solidFill>
                <a:schemeClr val="tx2"/>
              </a:solidFill>
              <a:sym typeface="Arial"/>
            </a:endParaRPr>
          </a:p>
          <a:p>
            <a:pPr marL="571500" indent="-571500" algn="l">
              <a:lnSpc>
                <a:spcPct val="110000"/>
              </a:lnSpc>
              <a:spcBef>
                <a:spcPts val="1000"/>
              </a:spcBef>
              <a:buClr>
                <a:schemeClr val="accent2"/>
              </a:buClr>
              <a:buSzPct val="100000"/>
              <a:buFont typeface="Arial"/>
              <a:buChar char="•"/>
            </a:pPr>
            <a:endParaRPr lang="en-US" sz="3600" dirty="0">
              <a:solidFill>
                <a:schemeClr val="tx2"/>
              </a:solidFill>
              <a:sym typeface="Arial"/>
            </a:endParaRPr>
          </a:p>
        </p:txBody>
      </p:sp>
      <p:sp>
        <p:nvSpPr>
          <p:cNvPr id="7" name="Content Placeholder 3"/>
          <p:cNvSpPr txBox="1">
            <a:spLocks/>
          </p:cNvSpPr>
          <p:nvPr/>
        </p:nvSpPr>
        <p:spPr>
          <a:xfrm>
            <a:off x="1181100" y="2925534"/>
            <a:ext cx="20955000" cy="10490798"/>
          </a:xfrm>
          <a:prstGeom prst="rect">
            <a:avLst/>
          </a:prstGeom>
        </p:spPr>
        <p:txBody>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algn="just"/>
            <a:endParaRPr lang="en-GB" sz="4000" dirty="0">
              <a:solidFill>
                <a:schemeClr val="bg2">
                  <a:lumMod val="50000"/>
                </a:schemeClr>
              </a:solidFill>
            </a:endParaRPr>
          </a:p>
          <a:p>
            <a:pPr lvl="1">
              <a:lnSpc>
                <a:spcPct val="110000"/>
              </a:lnSpc>
            </a:pPr>
            <a:r>
              <a:rPr lang="en-US" sz="3000" b="1" dirty="0"/>
              <a:t>Continuous design &amp; development :</a:t>
            </a:r>
          </a:p>
          <a:p>
            <a:pPr lvl="2">
              <a:lnSpc>
                <a:spcPct val="110000"/>
              </a:lnSpc>
            </a:pPr>
            <a:r>
              <a:rPr lang="en-US" sz="3000" dirty="0"/>
              <a:t>Dr William Moulton Marston (DISC), Dr Edward Spranger (Values &amp; Motivators), Dr Robert Hartman (Nobel Prize nominee)</a:t>
            </a:r>
          </a:p>
          <a:p>
            <a:pPr lvl="2">
              <a:lnSpc>
                <a:spcPct val="110000"/>
              </a:lnSpc>
            </a:pPr>
            <a:r>
              <a:rPr lang="en-US" sz="3000" dirty="0"/>
              <a:t>Specifically &amp; exclusively designed for business &amp; now further developed for Enterprise Risk</a:t>
            </a:r>
          </a:p>
          <a:p>
            <a:pPr lvl="1">
              <a:lnSpc>
                <a:spcPct val="110000"/>
              </a:lnSpc>
            </a:pPr>
            <a:r>
              <a:rPr lang="en-US" sz="3000" b="1" dirty="0"/>
              <a:t>Process:</a:t>
            </a:r>
          </a:p>
          <a:p>
            <a:pPr lvl="2">
              <a:lnSpc>
                <a:spcPct val="110000"/>
              </a:lnSpc>
            </a:pPr>
            <a:r>
              <a:rPr lang="en-US" sz="3000" dirty="0"/>
              <a:t>Establishes how a person thinks &amp; makes decisions, with 6.4 Quadrillion permutations, with &gt;90% accuracy</a:t>
            </a:r>
          </a:p>
          <a:p>
            <a:pPr lvl="2">
              <a:lnSpc>
                <a:spcPct val="110000"/>
              </a:lnSpc>
            </a:pPr>
            <a:r>
              <a:rPr lang="en-US" sz="3000" dirty="0"/>
              <a:t>Everyone's risk profile can be measured!</a:t>
            </a:r>
          </a:p>
          <a:p>
            <a:pPr lvl="1">
              <a:lnSpc>
                <a:spcPct val="110000"/>
              </a:lnSpc>
            </a:pPr>
            <a:r>
              <a:rPr lang="en-US" sz="3000" b="1" dirty="0"/>
              <a:t>Independent studies:</a:t>
            </a:r>
          </a:p>
          <a:p>
            <a:pPr lvl="2">
              <a:lnSpc>
                <a:spcPct val="110000"/>
              </a:lnSpc>
            </a:pPr>
            <a:r>
              <a:rPr lang="en-US" sz="3000" dirty="0"/>
              <a:t>Over 4 million data sets to check patterns so it is not possible to skew the process – it will be flagged as a person in stress, cheating or lack of understanding</a:t>
            </a:r>
          </a:p>
          <a:p>
            <a:pPr lvl="1">
              <a:lnSpc>
                <a:spcPct val="110000"/>
              </a:lnSpc>
            </a:pPr>
            <a:r>
              <a:rPr lang="en-US" sz="3000" b="1" dirty="0"/>
              <a:t>Valuemetric v Psychmetric:</a:t>
            </a:r>
          </a:p>
          <a:p>
            <a:pPr lvl="2">
              <a:lnSpc>
                <a:spcPct val="110000"/>
              </a:lnSpc>
            </a:pPr>
            <a:r>
              <a:rPr lang="en-US" sz="3000" dirty="0"/>
              <a:t>Our process is the most modern non-ipsative on the market with applied mathematics at its heart</a:t>
            </a:r>
          </a:p>
          <a:p>
            <a:pPr lvl="2">
              <a:lnSpc>
                <a:spcPct val="110000"/>
              </a:lnSpc>
            </a:pPr>
            <a:r>
              <a:rPr lang="en-US" sz="3000" dirty="0"/>
              <a:t>Typical Psychometric tools only look at output behaviours. </a:t>
            </a:r>
          </a:p>
          <a:p>
            <a:pPr lvl="2">
              <a:lnSpc>
                <a:spcPct val="110000"/>
              </a:lnSpc>
            </a:pPr>
            <a:r>
              <a:rPr lang="en-US" sz="3000" dirty="0"/>
              <a:t>Risk Discovery looks deeper, it asks the WHY! What truly motivates you - your values.</a:t>
            </a:r>
          </a:p>
          <a:p>
            <a:pPr lvl="2">
              <a:lnSpc>
                <a:spcPct val="110000"/>
              </a:lnSpc>
            </a:pPr>
            <a:endParaRPr lang="en-US" sz="3200" dirty="0"/>
          </a:p>
          <a:p>
            <a:pPr lvl="1">
              <a:lnSpc>
                <a:spcPct val="110000"/>
              </a:lnSpc>
            </a:pPr>
            <a:endParaRPr lang="en-US" sz="3600" b="1" u="sng" dirty="0"/>
          </a:p>
          <a:p>
            <a:pPr lvl="2">
              <a:lnSpc>
                <a:spcPct val="110000"/>
              </a:lnSpc>
            </a:pPr>
            <a:endParaRPr lang="en-US" sz="3600" dirty="0"/>
          </a:p>
          <a:p>
            <a:pPr lvl="2">
              <a:lnSpc>
                <a:spcPct val="110000"/>
              </a:lnSpc>
            </a:pPr>
            <a:endParaRPr lang="en-US" sz="3600" b="1" u="sng" dirty="0"/>
          </a:p>
          <a:p>
            <a:pPr lvl="2">
              <a:lnSpc>
                <a:spcPct val="110000"/>
              </a:lnSpc>
            </a:pPr>
            <a:endParaRPr lang="en-US" sz="3600" b="1" u="sng" dirty="0"/>
          </a:p>
          <a:p>
            <a:pPr lvl="2">
              <a:lnSpc>
                <a:spcPct val="110000"/>
              </a:lnSpc>
            </a:pPr>
            <a:endParaRPr lang="en-US" sz="3600" b="1" u="sng" dirty="0"/>
          </a:p>
          <a:p>
            <a:pPr lvl="2">
              <a:lnSpc>
                <a:spcPct val="110000"/>
              </a:lnSpc>
            </a:pPr>
            <a:endParaRPr lang="en-US" sz="3600" b="1" u="sng" dirty="0"/>
          </a:p>
        </p:txBody>
      </p:sp>
      <p:sp>
        <p:nvSpPr>
          <p:cNvPr id="9" name="Text Placeholder 4">
            <a:extLst>
              <a:ext uri="{FF2B5EF4-FFF2-40B4-BE49-F238E27FC236}">
                <a16:creationId xmlns:a16="http://schemas.microsoft.com/office/drawing/2014/main" id="{53962DF0-222C-154F-8372-F6C12D084BD9}"/>
              </a:ext>
            </a:extLst>
          </p:cNvPr>
          <p:cNvSpPr txBox="1">
            <a:spLocks/>
          </p:cNvSpPr>
          <p:nvPr/>
        </p:nvSpPr>
        <p:spPr>
          <a:xfrm>
            <a:off x="1181100" y="401287"/>
            <a:ext cx="19850100" cy="8179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hangingPunct="1">
              <a:buFontTx/>
              <a:buNone/>
            </a:pPr>
            <a:r>
              <a:rPr lang="en-US" dirty="0"/>
              <a:t>Risk &amp; Resilience Discovery Overview</a:t>
            </a:r>
          </a:p>
        </p:txBody>
      </p:sp>
    </p:spTree>
    <p:extLst>
      <p:ext uri="{BB962C8B-B14F-4D97-AF65-F5344CB8AC3E}">
        <p14:creationId xmlns:p14="http://schemas.microsoft.com/office/powerpoint/2010/main" val="1075808567"/>
      </p:ext>
    </p:extLst>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FE130-9A8D-B64D-92A7-C6446F1CE2B5}"/>
              </a:ext>
            </a:extLst>
          </p:cNvPr>
          <p:cNvSpPr>
            <a:spLocks noGrp="1"/>
          </p:cNvSpPr>
          <p:nvPr>
            <p:ph type="title"/>
          </p:nvPr>
        </p:nvSpPr>
        <p:spPr/>
        <p:txBody>
          <a:bodyPr/>
          <a:lstStyle/>
          <a:p>
            <a:r>
              <a:rPr lang="en-US" dirty="0"/>
              <a:t>What’s included</a:t>
            </a:r>
          </a:p>
        </p:txBody>
      </p:sp>
      <p:sp>
        <p:nvSpPr>
          <p:cNvPr id="10" name="Text Placeholder 4">
            <a:extLst>
              <a:ext uri="{FF2B5EF4-FFF2-40B4-BE49-F238E27FC236}">
                <a16:creationId xmlns:a16="http://schemas.microsoft.com/office/drawing/2014/main" id="{B76CBF45-FBE3-BB43-B848-1FAC7348259D}"/>
              </a:ext>
            </a:extLst>
          </p:cNvPr>
          <p:cNvSpPr txBox="1">
            <a:spLocks/>
          </p:cNvSpPr>
          <p:nvPr/>
        </p:nvSpPr>
        <p:spPr>
          <a:xfrm>
            <a:off x="1181100" y="401287"/>
            <a:ext cx="19850100" cy="8179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hangingPunct="1">
              <a:buFontTx/>
              <a:buNone/>
            </a:pPr>
            <a:r>
              <a:rPr lang="en-US" dirty="0"/>
              <a:t>Risk &amp; Resilience Discovery Overview</a:t>
            </a:r>
          </a:p>
        </p:txBody>
      </p:sp>
      <p:sp>
        <p:nvSpPr>
          <p:cNvPr id="3" name="TextBox 2">
            <a:extLst>
              <a:ext uri="{FF2B5EF4-FFF2-40B4-BE49-F238E27FC236}">
                <a16:creationId xmlns:a16="http://schemas.microsoft.com/office/drawing/2014/main" id="{D93AD45E-5763-814D-BA25-620A2AB5C7A4}"/>
              </a:ext>
            </a:extLst>
          </p:cNvPr>
          <p:cNvSpPr txBox="1"/>
          <p:nvPr/>
        </p:nvSpPr>
        <p:spPr>
          <a:xfrm>
            <a:off x="1178452" y="3192606"/>
            <a:ext cx="23205548" cy="95205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US" sz="3600" b="1" dirty="0">
                <a:solidFill>
                  <a:srgbClr val="53585F"/>
                </a:solidFill>
              </a:rPr>
              <a:t>Dashboard </a:t>
            </a:r>
            <a:r>
              <a:rPr lang="en-US" sz="3600" dirty="0">
                <a:solidFill>
                  <a:srgbClr val="53585F"/>
                </a:solidFill>
              </a:rPr>
              <a:t>– a single dashboard that has all the information in one place. Permission based with 2FA, makes managing your data safe, secure and resilient.</a:t>
            </a:r>
          </a:p>
          <a:p>
            <a:pPr marL="0" marR="0" indent="0" algn="l" defTabSz="825500" rtl="0" fontAlgn="auto" latinLnBrk="0" hangingPunct="0">
              <a:lnSpc>
                <a:spcPct val="100000"/>
              </a:lnSpc>
              <a:spcBef>
                <a:spcPts val="0"/>
              </a:spcBef>
              <a:spcAft>
                <a:spcPts val="0"/>
              </a:spcAft>
              <a:buClrTx/>
              <a:buSzTx/>
              <a:buFontTx/>
              <a:buNone/>
              <a:tabLst/>
            </a:pPr>
            <a:endParaRPr kumimoji="0" lang="en-US" sz="3600" b="1" i="0" u="none" strike="noStrike" cap="none" spc="0" normalizeH="0" baseline="0" dirty="0">
              <a:ln>
                <a:noFill/>
              </a:ln>
              <a:solidFill>
                <a:srgbClr val="53585F"/>
              </a:solidFill>
              <a:effectLst/>
              <a:uFillTx/>
              <a:latin typeface="+mj-lt"/>
              <a:ea typeface="+mj-ea"/>
              <a:cs typeface="+mj-cs"/>
              <a:sym typeface="Helvetica Light"/>
            </a:endParaRPr>
          </a:p>
          <a:p>
            <a:pPr marL="0" marR="0" indent="0" algn="l" defTabSz="8255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53585F"/>
                </a:solidFill>
                <a:effectLst/>
                <a:uFillTx/>
                <a:latin typeface="+mj-lt"/>
                <a:ea typeface="+mj-ea"/>
                <a:cs typeface="+mj-cs"/>
                <a:sym typeface="Helvetica Light"/>
              </a:rPr>
              <a:t>Discovery process </a:t>
            </a:r>
            <a:r>
              <a:rPr kumimoji="0" lang="en-US" sz="3600" b="0" i="0" u="none" strike="noStrike" cap="none" spc="0" normalizeH="0" baseline="0" dirty="0">
                <a:ln>
                  <a:noFill/>
                </a:ln>
                <a:solidFill>
                  <a:srgbClr val="53585F"/>
                </a:solidFill>
                <a:effectLst/>
                <a:uFillTx/>
                <a:latin typeface="+mj-lt"/>
                <a:ea typeface="+mj-ea"/>
                <a:cs typeface="+mj-cs"/>
                <a:sym typeface="Helvetica Light"/>
              </a:rPr>
              <a:t>– the worlds most advanced</a:t>
            </a:r>
            <a:r>
              <a:rPr lang="en-US" sz="3600" dirty="0">
                <a:solidFill>
                  <a:srgbClr val="53585F"/>
                </a:solidFill>
              </a:rPr>
              <a:t>, triple lens assessment of a person’s character, fully integrated to create competency mapping and benchmarking.</a:t>
            </a:r>
          </a:p>
          <a:p>
            <a:pPr marL="0" marR="0" indent="0" algn="l" defTabSz="825500" rtl="0" fontAlgn="auto" latinLnBrk="0" hangingPunct="0">
              <a:lnSpc>
                <a:spcPct val="100000"/>
              </a:lnSpc>
              <a:spcBef>
                <a:spcPts val="0"/>
              </a:spcBef>
              <a:spcAft>
                <a:spcPts val="0"/>
              </a:spcAft>
              <a:buClrTx/>
              <a:buSzTx/>
              <a:buFontTx/>
              <a:buNone/>
              <a:tabLst/>
            </a:pPr>
            <a:endParaRPr kumimoji="0" lang="en-US" sz="3600" b="1" i="0" u="none" strike="noStrike" cap="none" spc="0" normalizeH="0" baseline="0" dirty="0">
              <a:ln>
                <a:noFill/>
              </a:ln>
              <a:solidFill>
                <a:srgbClr val="53585F"/>
              </a:solidFill>
              <a:effectLst/>
              <a:uFillTx/>
              <a:latin typeface="+mj-lt"/>
              <a:ea typeface="+mj-ea"/>
              <a:cs typeface="+mj-cs"/>
              <a:sym typeface="Helvetica Light"/>
            </a:endParaRPr>
          </a:p>
          <a:p>
            <a:pPr marL="0" marR="0" indent="0" algn="l" defTabSz="825500" rtl="0" fontAlgn="auto" latinLnBrk="0" hangingPunct="0">
              <a:lnSpc>
                <a:spcPct val="100000"/>
              </a:lnSpc>
              <a:spcBef>
                <a:spcPts val="0"/>
              </a:spcBef>
              <a:spcAft>
                <a:spcPts val="0"/>
              </a:spcAft>
              <a:buClrTx/>
              <a:buSzTx/>
              <a:buFontTx/>
              <a:buNone/>
              <a:tabLst/>
            </a:pPr>
            <a:r>
              <a:rPr lang="en-US" sz="3600" b="1" dirty="0">
                <a:solidFill>
                  <a:srgbClr val="53585F"/>
                </a:solidFill>
              </a:rPr>
              <a:t>i</a:t>
            </a:r>
            <a:r>
              <a:rPr kumimoji="0" lang="en-US" sz="3600" b="1" i="0" u="none" strike="noStrike" cap="none" spc="0" normalizeH="0" baseline="0" dirty="0">
                <a:ln>
                  <a:noFill/>
                </a:ln>
                <a:solidFill>
                  <a:srgbClr val="53585F"/>
                </a:solidFill>
                <a:effectLst/>
                <a:uFillTx/>
                <a:latin typeface="+mj-lt"/>
                <a:ea typeface="+mj-ea"/>
                <a:cs typeface="+mj-cs"/>
                <a:sym typeface="Helvetica Light"/>
              </a:rPr>
              <a:t>Coach</a:t>
            </a:r>
            <a:r>
              <a:rPr kumimoji="0" lang="en-US" sz="3600" b="0" i="0" u="none" strike="noStrike" cap="none" spc="0" normalizeH="0" baseline="0" dirty="0">
                <a:ln>
                  <a:noFill/>
                </a:ln>
                <a:solidFill>
                  <a:srgbClr val="53585F"/>
                </a:solidFill>
                <a:effectLst/>
                <a:uFillTx/>
                <a:latin typeface="+mj-lt"/>
                <a:ea typeface="+mj-ea"/>
                <a:cs typeface="+mj-cs"/>
                <a:sym typeface="Helvetica Light"/>
              </a:rPr>
              <a:t> – An integrated emotional intelligence development tool, designed to increase the consistency and capability of your people</a:t>
            </a:r>
            <a:r>
              <a:rPr lang="en-US" sz="3600" dirty="0">
                <a:solidFill>
                  <a:srgbClr val="53585F"/>
                </a:solidFill>
              </a:rPr>
              <a:t>.</a:t>
            </a:r>
          </a:p>
          <a:p>
            <a:pPr marL="0" marR="0" indent="0" algn="l" defTabSz="825500" rtl="0" fontAlgn="auto" latinLnBrk="0" hangingPunct="0">
              <a:lnSpc>
                <a:spcPct val="100000"/>
              </a:lnSpc>
              <a:spcBef>
                <a:spcPts val="0"/>
              </a:spcBef>
              <a:spcAft>
                <a:spcPts val="0"/>
              </a:spcAft>
              <a:buClrTx/>
              <a:buSzTx/>
              <a:buFontTx/>
              <a:buNone/>
              <a:tabLst/>
            </a:pPr>
            <a:endParaRPr lang="en-US" sz="3600" b="1" dirty="0">
              <a:solidFill>
                <a:srgbClr val="53585F"/>
              </a:solidFill>
            </a:endParaRPr>
          </a:p>
          <a:p>
            <a:pPr marL="0" marR="0" indent="0" algn="l" defTabSz="825500" rtl="0" fontAlgn="auto" latinLnBrk="0" hangingPunct="0">
              <a:lnSpc>
                <a:spcPct val="100000"/>
              </a:lnSpc>
              <a:spcBef>
                <a:spcPts val="0"/>
              </a:spcBef>
              <a:spcAft>
                <a:spcPts val="0"/>
              </a:spcAft>
              <a:buClrTx/>
              <a:buSzTx/>
              <a:buFontTx/>
              <a:buNone/>
              <a:tabLst/>
            </a:pPr>
            <a:r>
              <a:rPr lang="en-US" sz="3600" b="1" dirty="0" err="1">
                <a:solidFill>
                  <a:srgbClr val="53585F"/>
                </a:solidFill>
              </a:rPr>
              <a:t>iP</a:t>
            </a:r>
            <a:r>
              <a:rPr kumimoji="0" lang="en-US" sz="3600" b="1" i="0" u="none" strike="noStrike" cap="none" spc="0" normalizeH="0" baseline="0" dirty="0" err="1">
                <a:ln>
                  <a:noFill/>
                </a:ln>
                <a:solidFill>
                  <a:srgbClr val="53585F"/>
                </a:solidFill>
                <a:effectLst/>
                <a:uFillTx/>
                <a:latin typeface="+mj-lt"/>
                <a:ea typeface="+mj-ea"/>
                <a:cs typeface="+mj-cs"/>
                <a:sym typeface="Helvetica Light"/>
              </a:rPr>
              <a:t>ulse</a:t>
            </a:r>
            <a:r>
              <a:rPr kumimoji="0" lang="en-US" sz="3600" b="0" i="0" u="none" strike="noStrike" cap="none" spc="0" normalizeH="0" baseline="0" dirty="0">
                <a:ln>
                  <a:noFill/>
                </a:ln>
                <a:solidFill>
                  <a:srgbClr val="53585F"/>
                </a:solidFill>
                <a:effectLst/>
                <a:uFillTx/>
                <a:latin typeface="+mj-lt"/>
                <a:ea typeface="+mj-ea"/>
                <a:cs typeface="+mj-cs"/>
                <a:sym typeface="Helvetica Light"/>
              </a:rPr>
              <a:t> – A diagnostic that looks at the health of the organisation, teams, leadership, stress, innovation, wellbeing and highlights risk areas and causes that can feed into your risk registers.</a:t>
            </a:r>
          </a:p>
          <a:p>
            <a:pPr marL="0" marR="0" indent="0" algn="l" defTabSz="825500" rtl="0" fontAlgn="auto" latinLnBrk="0" hangingPunct="0">
              <a:lnSpc>
                <a:spcPct val="100000"/>
              </a:lnSpc>
              <a:spcBef>
                <a:spcPts val="0"/>
              </a:spcBef>
              <a:spcAft>
                <a:spcPts val="0"/>
              </a:spcAft>
              <a:buClrTx/>
              <a:buSzTx/>
              <a:buFontTx/>
              <a:buNone/>
              <a:tabLst/>
            </a:pPr>
            <a:endParaRPr lang="en-US" sz="3600" b="1" dirty="0">
              <a:solidFill>
                <a:srgbClr val="53585F"/>
              </a:solidFill>
            </a:endParaRPr>
          </a:p>
          <a:p>
            <a:pPr marL="0" marR="0" indent="0" algn="l" defTabSz="825500" rtl="0" fontAlgn="auto" latinLnBrk="0" hangingPunct="0">
              <a:lnSpc>
                <a:spcPct val="100000"/>
              </a:lnSpc>
              <a:spcBef>
                <a:spcPts val="0"/>
              </a:spcBef>
              <a:spcAft>
                <a:spcPts val="0"/>
              </a:spcAft>
              <a:buClrTx/>
              <a:buSzTx/>
              <a:buFontTx/>
              <a:buNone/>
              <a:tabLst/>
            </a:pPr>
            <a:r>
              <a:rPr lang="en-US" sz="3600" b="1" dirty="0">
                <a:solidFill>
                  <a:srgbClr val="53585F"/>
                </a:solidFill>
              </a:rPr>
              <a:t>E.Q Behavioral competency mapping </a:t>
            </a:r>
            <a:r>
              <a:rPr lang="en-US" sz="3600" dirty="0">
                <a:solidFill>
                  <a:srgbClr val="53585F"/>
                </a:solidFill>
              </a:rPr>
              <a:t>– Emotional intelligence drives the capability of your talent so mapping those required behaviors to how your people and teams think helps you manage risk and resilience.</a:t>
            </a:r>
          </a:p>
          <a:p>
            <a:pPr marL="0" marR="0" indent="0" algn="l" defTabSz="825500" rtl="0" fontAlgn="auto" latinLnBrk="0" hangingPunct="0">
              <a:lnSpc>
                <a:spcPct val="100000"/>
              </a:lnSpc>
              <a:spcBef>
                <a:spcPts val="0"/>
              </a:spcBef>
              <a:spcAft>
                <a:spcPts val="0"/>
              </a:spcAft>
              <a:buClrTx/>
              <a:buSzTx/>
              <a:buFontTx/>
              <a:buNone/>
              <a:tabLst/>
            </a:pPr>
            <a:endParaRPr kumimoji="0" lang="en-US" sz="3600" b="1" i="0" u="none" strike="noStrike" cap="none" spc="0" normalizeH="0" baseline="0" dirty="0">
              <a:ln>
                <a:noFill/>
              </a:ln>
              <a:solidFill>
                <a:srgbClr val="53585F"/>
              </a:solidFill>
              <a:effectLst/>
              <a:uFillTx/>
              <a:latin typeface="+mj-lt"/>
              <a:ea typeface="+mj-ea"/>
              <a:cs typeface="+mj-cs"/>
              <a:sym typeface="Helvetica Light"/>
            </a:endParaRPr>
          </a:p>
          <a:p>
            <a:pPr marL="0" marR="0" indent="0" algn="l" defTabSz="8255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53585F"/>
                </a:solidFill>
                <a:effectLst/>
                <a:uFillTx/>
                <a:latin typeface="+mj-lt"/>
                <a:ea typeface="+mj-ea"/>
                <a:cs typeface="+mj-cs"/>
                <a:sym typeface="Helvetica Light"/>
              </a:rPr>
              <a:t>Risk Intelligence </a:t>
            </a:r>
            <a:r>
              <a:rPr kumimoji="0" lang="en-US" sz="3600" b="0" i="0" u="none" strike="noStrike" cap="none" spc="0" normalizeH="0" baseline="0" dirty="0">
                <a:ln>
                  <a:noFill/>
                </a:ln>
                <a:solidFill>
                  <a:srgbClr val="53585F"/>
                </a:solidFill>
                <a:effectLst/>
                <a:uFillTx/>
                <a:latin typeface="+mj-lt"/>
                <a:ea typeface="+mj-ea"/>
                <a:cs typeface="+mj-cs"/>
                <a:sym typeface="Helvetica Light"/>
              </a:rPr>
              <a:t>– </a:t>
            </a:r>
            <a:r>
              <a:rPr lang="en-US" sz="3600" dirty="0">
                <a:solidFill>
                  <a:srgbClr val="53585F"/>
                </a:solidFill>
              </a:rPr>
              <a:t>Identifies individual predisposition to risk and the overall teams and </a:t>
            </a:r>
            <a:r>
              <a:rPr lang="en-US" sz="3600" dirty="0" err="1">
                <a:solidFill>
                  <a:srgbClr val="53585F"/>
                </a:solidFill>
              </a:rPr>
              <a:t>organisations</a:t>
            </a:r>
            <a:r>
              <a:rPr lang="en-US" sz="3600" dirty="0">
                <a:solidFill>
                  <a:srgbClr val="53585F"/>
                </a:solidFill>
              </a:rPr>
              <a:t> approach, highlighting strengths and weaknesses and if there is sufficient diversity of perspective.</a:t>
            </a:r>
          </a:p>
        </p:txBody>
      </p:sp>
    </p:spTree>
    <p:extLst>
      <p:ext uri="{BB962C8B-B14F-4D97-AF65-F5344CB8AC3E}">
        <p14:creationId xmlns:p14="http://schemas.microsoft.com/office/powerpoint/2010/main" val="403225894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859B-04A2-C342-B47C-0F72B519CF75}"/>
              </a:ext>
            </a:extLst>
          </p:cNvPr>
          <p:cNvSpPr>
            <a:spLocks noGrp="1"/>
          </p:cNvSpPr>
          <p:nvPr>
            <p:ph type="title"/>
          </p:nvPr>
        </p:nvSpPr>
        <p:spPr/>
        <p:txBody>
          <a:bodyPr/>
          <a:lstStyle/>
          <a:p>
            <a:r>
              <a:rPr lang="en-US" dirty="0"/>
              <a:t>Engagement</a:t>
            </a:r>
          </a:p>
        </p:txBody>
      </p:sp>
      <p:pic>
        <p:nvPicPr>
          <p:cNvPr id="5" name="Picture 4" descr="Timeline&#10;&#10;Description automatically generated">
            <a:extLst>
              <a:ext uri="{FF2B5EF4-FFF2-40B4-BE49-F238E27FC236}">
                <a16:creationId xmlns:a16="http://schemas.microsoft.com/office/drawing/2014/main" id="{71D5F87D-B853-4E48-ABC2-26C7EEFC14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506" y="3028659"/>
            <a:ext cx="17923614" cy="10107028"/>
          </a:xfrm>
          <a:prstGeom prst="rect">
            <a:avLst/>
          </a:prstGeom>
        </p:spPr>
      </p:pic>
      <p:sp>
        <p:nvSpPr>
          <p:cNvPr id="6" name="Text Placeholder 4">
            <a:extLst>
              <a:ext uri="{FF2B5EF4-FFF2-40B4-BE49-F238E27FC236}">
                <a16:creationId xmlns:a16="http://schemas.microsoft.com/office/drawing/2014/main" id="{22C4771A-B44A-AC42-8E66-73484DE0535A}"/>
              </a:ext>
            </a:extLst>
          </p:cNvPr>
          <p:cNvSpPr txBox="1">
            <a:spLocks noGrp="1"/>
          </p:cNvSpPr>
          <p:nvPr>
            <p:ph type="body" sz="quarter" idx="12"/>
          </p:nvPr>
        </p:nvSpPr>
        <p:spPr>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hangingPunct="1">
              <a:buFontTx/>
              <a:buNone/>
            </a:pPr>
            <a:r>
              <a:rPr lang="en-US" dirty="0"/>
              <a:t>Risk &amp; Resilience Discovery Overview</a:t>
            </a:r>
          </a:p>
        </p:txBody>
      </p:sp>
    </p:spTree>
    <p:extLst>
      <p:ext uri="{BB962C8B-B14F-4D97-AF65-F5344CB8AC3E}">
        <p14:creationId xmlns:p14="http://schemas.microsoft.com/office/powerpoint/2010/main" val="226091809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25948-9108-264D-AF16-E1DC231E4FF6}"/>
              </a:ext>
            </a:extLst>
          </p:cNvPr>
          <p:cNvSpPr>
            <a:spLocks noGrp="1"/>
          </p:cNvSpPr>
          <p:nvPr>
            <p:ph type="title"/>
          </p:nvPr>
        </p:nvSpPr>
        <p:spPr/>
        <p:txBody>
          <a:bodyPr/>
          <a:lstStyle/>
          <a:p>
            <a:r>
              <a:rPr lang="en-US" dirty="0"/>
              <a:t>Talent</a:t>
            </a:r>
          </a:p>
        </p:txBody>
      </p:sp>
      <p:pic>
        <p:nvPicPr>
          <p:cNvPr id="5" name="Picture 4" descr="A picture containing text&#10;&#10;Description automatically generated">
            <a:extLst>
              <a:ext uri="{FF2B5EF4-FFF2-40B4-BE49-F238E27FC236}">
                <a16:creationId xmlns:a16="http://schemas.microsoft.com/office/drawing/2014/main" id="{C76AD3DA-422C-2C47-B569-771E8B070C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578" y="3028764"/>
            <a:ext cx="17566182" cy="9915530"/>
          </a:xfrm>
          <a:prstGeom prst="rect">
            <a:avLst/>
          </a:prstGeom>
        </p:spPr>
      </p:pic>
      <p:sp>
        <p:nvSpPr>
          <p:cNvPr id="6" name="Text Placeholder 4">
            <a:extLst>
              <a:ext uri="{FF2B5EF4-FFF2-40B4-BE49-F238E27FC236}">
                <a16:creationId xmlns:a16="http://schemas.microsoft.com/office/drawing/2014/main" id="{3A49A024-8656-8E4C-84E5-62A07343E30C}"/>
              </a:ext>
            </a:extLst>
          </p:cNvPr>
          <p:cNvSpPr txBox="1">
            <a:spLocks noGrp="1"/>
          </p:cNvSpPr>
          <p:nvPr>
            <p:ph type="body" sz="quarter" idx="12"/>
          </p:nvPr>
        </p:nvSpPr>
        <p:spPr>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hangingPunct="1">
              <a:buFontTx/>
              <a:buNone/>
            </a:pPr>
            <a:r>
              <a:rPr lang="en-US" dirty="0"/>
              <a:t>Risk &amp; Resilience Discovery Overview</a:t>
            </a:r>
          </a:p>
        </p:txBody>
      </p:sp>
    </p:spTree>
    <p:extLst>
      <p:ext uri="{BB962C8B-B14F-4D97-AF65-F5344CB8AC3E}">
        <p14:creationId xmlns:p14="http://schemas.microsoft.com/office/powerpoint/2010/main" val="177931752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4E5BB-217E-6B4D-96C6-C2C818852BFC}"/>
              </a:ext>
            </a:extLst>
          </p:cNvPr>
          <p:cNvSpPr>
            <a:spLocks noGrp="1"/>
          </p:cNvSpPr>
          <p:nvPr>
            <p:ph type="title"/>
          </p:nvPr>
        </p:nvSpPr>
        <p:spPr/>
        <p:txBody>
          <a:bodyPr/>
          <a:lstStyle/>
          <a:p>
            <a:r>
              <a:rPr lang="en-US" dirty="0"/>
              <a:t>Integrated</a:t>
            </a:r>
          </a:p>
        </p:txBody>
      </p:sp>
      <p:pic>
        <p:nvPicPr>
          <p:cNvPr id="5" name="Picture 4" descr="Text&#10;&#10;Description automatically generated">
            <a:extLst>
              <a:ext uri="{FF2B5EF4-FFF2-40B4-BE49-F238E27FC236}">
                <a16:creationId xmlns:a16="http://schemas.microsoft.com/office/drawing/2014/main" id="{77923422-424E-054F-A805-0CB8C8FD5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3167" y="2925534"/>
            <a:ext cx="16717666" cy="10099501"/>
          </a:xfrm>
          <a:prstGeom prst="rect">
            <a:avLst/>
          </a:prstGeom>
        </p:spPr>
      </p:pic>
      <p:sp>
        <p:nvSpPr>
          <p:cNvPr id="6" name="Text Placeholder 4">
            <a:extLst>
              <a:ext uri="{FF2B5EF4-FFF2-40B4-BE49-F238E27FC236}">
                <a16:creationId xmlns:a16="http://schemas.microsoft.com/office/drawing/2014/main" id="{B327D3F3-B77B-8648-B989-FA6AB3F7C9B8}"/>
              </a:ext>
            </a:extLst>
          </p:cNvPr>
          <p:cNvSpPr txBox="1">
            <a:spLocks noGrp="1"/>
          </p:cNvSpPr>
          <p:nvPr>
            <p:ph type="body" sz="quarter" idx="12"/>
          </p:nvPr>
        </p:nvSpPr>
        <p:spPr>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hangingPunct="1">
              <a:buFontTx/>
              <a:buNone/>
            </a:pPr>
            <a:r>
              <a:rPr lang="en-US" dirty="0"/>
              <a:t>Risk &amp; Resilience Discovery Overview</a:t>
            </a:r>
          </a:p>
        </p:txBody>
      </p:sp>
    </p:spTree>
    <p:extLst>
      <p:ext uri="{BB962C8B-B14F-4D97-AF65-F5344CB8AC3E}">
        <p14:creationId xmlns:p14="http://schemas.microsoft.com/office/powerpoint/2010/main" val="368016479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50411-FB4E-C84C-A92F-1568E5DE7F25}"/>
              </a:ext>
            </a:extLst>
          </p:cNvPr>
          <p:cNvSpPr>
            <a:spLocks noGrp="1"/>
          </p:cNvSpPr>
          <p:nvPr>
            <p:ph type="title"/>
          </p:nvPr>
        </p:nvSpPr>
        <p:spPr/>
        <p:txBody>
          <a:bodyPr/>
          <a:lstStyle/>
          <a:p>
            <a:r>
              <a:rPr lang="en-US" dirty="0" err="1"/>
              <a:t>Oncsource</a:t>
            </a:r>
            <a:endParaRPr lang="en-US" dirty="0"/>
          </a:p>
        </p:txBody>
      </p:sp>
      <p:sp>
        <p:nvSpPr>
          <p:cNvPr id="4" name="Text Placeholder 4">
            <a:extLst>
              <a:ext uri="{FF2B5EF4-FFF2-40B4-BE49-F238E27FC236}">
                <a16:creationId xmlns:a16="http://schemas.microsoft.com/office/drawing/2014/main" id="{9987122A-5DC4-5E48-A655-628476012037}"/>
              </a:ext>
            </a:extLst>
          </p:cNvPr>
          <p:cNvSpPr txBox="1">
            <a:spLocks noGrp="1"/>
          </p:cNvSpPr>
          <p:nvPr>
            <p:ph type="body" sz="quarter" idx="12"/>
          </p:nvPr>
        </p:nvSpPr>
        <p:spPr>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hangingPunct="1">
              <a:buFontTx/>
              <a:buNone/>
            </a:pPr>
            <a:r>
              <a:rPr lang="en-US" dirty="0"/>
              <a:t>Risk &amp; Resilience Discovery Overview</a:t>
            </a:r>
          </a:p>
        </p:txBody>
      </p:sp>
      <p:pic>
        <p:nvPicPr>
          <p:cNvPr id="6" name="Picture 5" descr="A picture containing text, outdoor&#10;&#10;Description automatically generated">
            <a:extLst>
              <a:ext uri="{FF2B5EF4-FFF2-40B4-BE49-F238E27FC236}">
                <a16:creationId xmlns:a16="http://schemas.microsoft.com/office/drawing/2014/main" id="{48C6E97C-FE7B-5540-83CB-49A312C1C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4905" y="3110454"/>
            <a:ext cx="19847452" cy="9690659"/>
          </a:xfrm>
          <a:prstGeom prst="rect">
            <a:avLst/>
          </a:prstGeom>
        </p:spPr>
      </p:pic>
    </p:spTree>
    <p:extLst>
      <p:ext uri="{BB962C8B-B14F-4D97-AF65-F5344CB8AC3E}">
        <p14:creationId xmlns:p14="http://schemas.microsoft.com/office/powerpoint/2010/main" val="205214044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4AB6C-F150-6A4E-A042-51A6BE96E403}"/>
              </a:ext>
            </a:extLst>
          </p:cNvPr>
          <p:cNvSpPr>
            <a:spLocks noGrp="1"/>
          </p:cNvSpPr>
          <p:nvPr>
            <p:ph type="title"/>
          </p:nvPr>
        </p:nvSpPr>
        <p:spPr>
          <a:xfrm>
            <a:off x="8400094" y="5983250"/>
            <a:ext cx="15308992" cy="1321143"/>
          </a:xfrm>
        </p:spPr>
        <p:txBody>
          <a:bodyPr/>
          <a:lstStyle/>
          <a:p>
            <a:r>
              <a:rPr lang="en-GB" dirty="0"/>
              <a:t>The Risk &amp; Resilience Discovery Solution</a:t>
            </a:r>
          </a:p>
        </p:txBody>
      </p:sp>
    </p:spTree>
    <p:extLst>
      <p:ext uri="{BB962C8B-B14F-4D97-AF65-F5344CB8AC3E}">
        <p14:creationId xmlns:p14="http://schemas.microsoft.com/office/powerpoint/2010/main" val="119641704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84AF-A222-AF48-8E7A-D5F1DECE53FC}"/>
              </a:ext>
            </a:extLst>
          </p:cNvPr>
          <p:cNvSpPr>
            <a:spLocks noGrp="1"/>
          </p:cNvSpPr>
          <p:nvPr>
            <p:ph type="title"/>
          </p:nvPr>
        </p:nvSpPr>
        <p:spPr/>
        <p:txBody>
          <a:bodyPr/>
          <a:lstStyle/>
          <a:p>
            <a:r>
              <a:rPr lang="en-US" dirty="0" err="1"/>
              <a:t>Onesource</a:t>
            </a:r>
            <a:endParaRPr lang="en-US" dirty="0"/>
          </a:p>
        </p:txBody>
      </p:sp>
      <p:sp>
        <p:nvSpPr>
          <p:cNvPr id="4" name="Text Placeholder 4">
            <a:extLst>
              <a:ext uri="{FF2B5EF4-FFF2-40B4-BE49-F238E27FC236}">
                <a16:creationId xmlns:a16="http://schemas.microsoft.com/office/drawing/2014/main" id="{96C0EF9D-87CB-C346-B620-FDE5FE2223DD}"/>
              </a:ext>
            </a:extLst>
          </p:cNvPr>
          <p:cNvSpPr txBox="1">
            <a:spLocks noGrp="1"/>
          </p:cNvSpPr>
          <p:nvPr>
            <p:ph type="body" sz="quarter" idx="12"/>
          </p:nvPr>
        </p:nvSpPr>
        <p:spPr>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hangingPunct="1">
              <a:buFontTx/>
              <a:buNone/>
            </a:pPr>
            <a:r>
              <a:rPr lang="en-US" dirty="0"/>
              <a:t>Risk &amp; Resilience Discovery Overview</a:t>
            </a:r>
          </a:p>
        </p:txBody>
      </p:sp>
      <p:pic>
        <p:nvPicPr>
          <p:cNvPr id="6" name="Picture 5" descr="Timeline&#10;&#10;Description automatically generated">
            <a:extLst>
              <a:ext uri="{FF2B5EF4-FFF2-40B4-BE49-F238E27FC236}">
                <a16:creationId xmlns:a16="http://schemas.microsoft.com/office/drawing/2014/main" id="{CA51842B-03D9-7C4F-A71F-3824DE2E8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017" y="2925533"/>
            <a:ext cx="19722594" cy="9787627"/>
          </a:xfrm>
          <a:prstGeom prst="rect">
            <a:avLst/>
          </a:prstGeom>
        </p:spPr>
      </p:pic>
    </p:spTree>
    <p:extLst>
      <p:ext uri="{BB962C8B-B14F-4D97-AF65-F5344CB8AC3E}">
        <p14:creationId xmlns:p14="http://schemas.microsoft.com/office/powerpoint/2010/main" val="248019596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77F1D-F1CA-D14B-94F8-0EADFA9D8163}"/>
              </a:ext>
            </a:extLst>
          </p:cNvPr>
          <p:cNvSpPr>
            <a:spLocks noGrp="1"/>
          </p:cNvSpPr>
          <p:nvPr>
            <p:ph type="title"/>
          </p:nvPr>
        </p:nvSpPr>
        <p:spPr/>
        <p:txBody>
          <a:bodyPr/>
          <a:lstStyle/>
          <a:p>
            <a:r>
              <a:rPr lang="en-US" dirty="0" err="1"/>
              <a:t>Oncesource</a:t>
            </a:r>
            <a:endParaRPr lang="en-US" dirty="0"/>
          </a:p>
        </p:txBody>
      </p:sp>
      <p:pic>
        <p:nvPicPr>
          <p:cNvPr id="5" name="Picture 4" descr="Timeline&#10;&#10;Description automatically generated">
            <a:extLst>
              <a:ext uri="{FF2B5EF4-FFF2-40B4-BE49-F238E27FC236}">
                <a16:creationId xmlns:a16="http://schemas.microsoft.com/office/drawing/2014/main" id="{739C5E69-2048-A743-9CF5-4C87100C8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116" y="2925534"/>
            <a:ext cx="19332084" cy="9787627"/>
          </a:xfrm>
          <a:prstGeom prst="rect">
            <a:avLst/>
          </a:prstGeom>
        </p:spPr>
      </p:pic>
      <p:sp>
        <p:nvSpPr>
          <p:cNvPr id="6" name="Text Placeholder 4">
            <a:extLst>
              <a:ext uri="{FF2B5EF4-FFF2-40B4-BE49-F238E27FC236}">
                <a16:creationId xmlns:a16="http://schemas.microsoft.com/office/drawing/2014/main" id="{7BE54107-7032-5242-908E-1D29B3527848}"/>
              </a:ext>
            </a:extLst>
          </p:cNvPr>
          <p:cNvSpPr txBox="1">
            <a:spLocks noGrp="1"/>
          </p:cNvSpPr>
          <p:nvPr>
            <p:ph type="body" sz="quarter" idx="12"/>
          </p:nvPr>
        </p:nvSpPr>
        <p:spPr>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hangingPunct="1">
              <a:buFontTx/>
              <a:buNone/>
            </a:pPr>
            <a:r>
              <a:rPr lang="en-US" dirty="0"/>
              <a:t>Risk &amp; Resilience Discovery Overview</a:t>
            </a:r>
          </a:p>
        </p:txBody>
      </p:sp>
    </p:spTree>
    <p:extLst>
      <p:ext uri="{BB962C8B-B14F-4D97-AF65-F5344CB8AC3E}">
        <p14:creationId xmlns:p14="http://schemas.microsoft.com/office/powerpoint/2010/main" val="295026519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17D13-5D73-B943-A71C-8FA95D4C40DE}"/>
              </a:ext>
            </a:extLst>
          </p:cNvPr>
          <p:cNvSpPr>
            <a:spLocks noGrp="1"/>
          </p:cNvSpPr>
          <p:nvPr>
            <p:ph type="title"/>
          </p:nvPr>
        </p:nvSpPr>
        <p:spPr/>
        <p:txBody>
          <a:bodyPr/>
          <a:lstStyle/>
          <a:p>
            <a:r>
              <a:rPr lang="en-US" dirty="0"/>
              <a:t>Culture</a:t>
            </a:r>
          </a:p>
        </p:txBody>
      </p:sp>
      <p:sp>
        <p:nvSpPr>
          <p:cNvPr id="3" name="Text Placeholder 2">
            <a:extLst>
              <a:ext uri="{FF2B5EF4-FFF2-40B4-BE49-F238E27FC236}">
                <a16:creationId xmlns:a16="http://schemas.microsoft.com/office/drawing/2014/main" id="{F0992B87-F442-1A40-A674-2A7E5F89320C}"/>
              </a:ext>
            </a:extLst>
          </p:cNvPr>
          <p:cNvSpPr>
            <a:spLocks noGrp="1"/>
          </p:cNvSpPr>
          <p:nvPr>
            <p:ph type="body" sz="quarter" idx="12"/>
          </p:nvPr>
        </p:nvSpPr>
        <p:spPr/>
        <p:txBody>
          <a:bodyPr/>
          <a:lstStyle/>
          <a:p>
            <a:endParaRPr lang="en-US"/>
          </a:p>
        </p:txBody>
      </p:sp>
      <p:pic>
        <p:nvPicPr>
          <p:cNvPr id="5" name="Picture 4" descr="A picture containing text, plaque&#10;&#10;Description automatically generated">
            <a:extLst>
              <a:ext uri="{FF2B5EF4-FFF2-40B4-BE49-F238E27FC236}">
                <a16:creationId xmlns:a16="http://schemas.microsoft.com/office/drawing/2014/main" id="{1767147A-06C1-4C40-A7B4-8337785F7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8191" y="3093450"/>
            <a:ext cx="20487617" cy="9619711"/>
          </a:xfrm>
          <a:prstGeom prst="rect">
            <a:avLst/>
          </a:prstGeom>
        </p:spPr>
      </p:pic>
    </p:spTree>
    <p:extLst>
      <p:ext uri="{BB962C8B-B14F-4D97-AF65-F5344CB8AC3E}">
        <p14:creationId xmlns:p14="http://schemas.microsoft.com/office/powerpoint/2010/main" val="103365678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p:nvPr/>
        </p:nvSpPr>
        <p:spPr>
          <a:xfrm>
            <a:off x="3172706" y="10024947"/>
            <a:ext cx="16951194" cy="156145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lnSpc>
                <a:spcPct val="120000"/>
              </a:lnSpc>
              <a:spcBef>
                <a:spcPts val="1500"/>
              </a:spcBef>
              <a:defRPr sz="8700">
                <a:solidFill>
                  <a:srgbClr val="FFFFFF"/>
                </a:solidFill>
                <a:latin typeface="+mn-lt"/>
                <a:ea typeface="+mn-ea"/>
                <a:cs typeface="+mn-cs"/>
                <a:sym typeface="Arial"/>
              </a:defRPr>
            </a:lvl1pPr>
          </a:lstStyle>
          <a:p>
            <a:endParaRPr dirty="0"/>
          </a:p>
        </p:txBody>
      </p:sp>
      <p:sp>
        <p:nvSpPr>
          <p:cNvPr id="7" name="Text Placeholder 6"/>
          <p:cNvSpPr>
            <a:spLocks noGrp="1"/>
          </p:cNvSpPr>
          <p:nvPr>
            <p:ph type="body" sz="quarter" idx="1"/>
          </p:nvPr>
        </p:nvSpPr>
        <p:spPr>
          <a:xfrm>
            <a:off x="3534032" y="5908658"/>
            <a:ext cx="19630768" cy="1258754"/>
          </a:xfrm>
        </p:spPr>
        <p:txBody>
          <a:bodyPr/>
          <a:lstStyle/>
          <a:p>
            <a:endParaRPr lang="en-US" sz="5400" b="1" dirty="0"/>
          </a:p>
          <a:p>
            <a:r>
              <a:rPr lang="en-US" sz="5400" b="1" dirty="0"/>
              <a:t>Grant Kennedy: </a:t>
            </a:r>
            <a:r>
              <a:rPr lang="en-US" sz="5400" dirty="0"/>
              <a:t>07879 685121	</a:t>
            </a:r>
          </a:p>
          <a:p>
            <a:r>
              <a:rPr lang="en-US" sz="5400" dirty="0">
                <a:hlinkClick r:id="rId3"/>
              </a:rPr>
              <a:t>grant.kennedy@krisk.co</a:t>
            </a:r>
            <a:endParaRPr lang="en-US" sz="5400" dirty="0"/>
          </a:p>
          <a:p>
            <a:pPr>
              <a:lnSpc>
                <a:spcPct val="110000"/>
              </a:lnSpc>
            </a:pPr>
            <a:endParaRPr lang="en-US" sz="5400" b="1" dirty="0"/>
          </a:p>
          <a:p>
            <a:pPr>
              <a:lnSpc>
                <a:spcPct val="110000"/>
              </a:lnSpc>
            </a:pPr>
            <a:r>
              <a:rPr lang="en-US" sz="5400" b="1" dirty="0"/>
              <a:t>Nicola Brannan: </a:t>
            </a:r>
            <a:r>
              <a:rPr lang="en-US" sz="5400" dirty="0">
                <a:hlinkClick r:id="rId4"/>
              </a:rPr>
              <a:t>Nicola.brannan@krisk.co</a:t>
            </a:r>
            <a:endParaRPr lang="en-US" sz="5400" dirty="0"/>
          </a:p>
          <a:p>
            <a:pPr>
              <a:lnSpc>
                <a:spcPct val="110000"/>
              </a:lnSpc>
            </a:pPr>
            <a:endParaRPr lang="en-US" sz="5400" dirty="0"/>
          </a:p>
          <a:p>
            <a:endParaRPr lang="en-US" sz="7500" dirty="0"/>
          </a:p>
        </p:txBody>
      </p:sp>
    </p:spTree>
    <p:extLst>
      <p:ext uri="{BB962C8B-B14F-4D97-AF65-F5344CB8AC3E}">
        <p14:creationId xmlns:p14="http://schemas.microsoft.com/office/powerpoint/2010/main" val="2607855759"/>
      </p:ext>
    </p:extLst>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 name="Shape 772"/>
          <p:cNvSpPr/>
          <p:nvPr/>
        </p:nvSpPr>
        <p:spPr>
          <a:xfrm>
            <a:off x="3716853" y="910874"/>
            <a:ext cx="102657" cy="94897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500" b="1">
                <a:solidFill>
                  <a:schemeClr val="accent1"/>
                </a:solidFill>
                <a:latin typeface="+mn-lt"/>
                <a:ea typeface="+mn-ea"/>
                <a:cs typeface="+mn-cs"/>
                <a:sym typeface="Arial"/>
              </a:defRPr>
            </a:lvl1pPr>
          </a:lstStyle>
          <a:p>
            <a:endParaRPr dirty="0"/>
          </a:p>
        </p:txBody>
      </p:sp>
      <p:sp>
        <p:nvSpPr>
          <p:cNvPr id="2" name="Title 1"/>
          <p:cNvSpPr>
            <a:spLocks noGrp="1"/>
          </p:cNvSpPr>
          <p:nvPr>
            <p:ph type="title"/>
          </p:nvPr>
        </p:nvSpPr>
        <p:spPr>
          <a:xfrm>
            <a:off x="1183748" y="1002839"/>
            <a:ext cx="17312070" cy="1321143"/>
          </a:xfrm>
        </p:spPr>
        <p:txBody>
          <a:bodyPr/>
          <a:lstStyle/>
          <a:p>
            <a:r>
              <a:rPr lang="en-US" dirty="0">
                <a:solidFill>
                  <a:srgbClr val="07AFD7"/>
                </a:solidFill>
              </a:rPr>
              <a:t>The Risk &amp; Resilience Discovery Concept</a:t>
            </a:r>
          </a:p>
        </p:txBody>
      </p:sp>
      <p:sp>
        <p:nvSpPr>
          <p:cNvPr id="5" name="Freeform 15">
            <a:extLst>
              <a:ext uri="{FF2B5EF4-FFF2-40B4-BE49-F238E27FC236}">
                <a16:creationId xmlns:a16="http://schemas.microsoft.com/office/drawing/2014/main" id="{48253199-71F9-BC4A-8955-60BB7F5EB988}"/>
              </a:ext>
            </a:extLst>
          </p:cNvPr>
          <p:cNvSpPr/>
          <p:nvPr/>
        </p:nvSpPr>
        <p:spPr>
          <a:xfrm>
            <a:off x="1563182" y="4265392"/>
            <a:ext cx="19662974" cy="5869267"/>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22670" rIns="91440" bIns="22670" numCol="1" spcCol="1270" anchor="t" anchorCtr="0">
            <a:noAutofit/>
          </a:bodyPr>
          <a:lstStyle/>
          <a:p>
            <a:pPr lvl="6" indent="0" algn="l">
              <a:lnSpc>
                <a:spcPct val="110000"/>
              </a:lnSpc>
              <a:spcBef>
                <a:spcPts val="1000"/>
              </a:spcBef>
              <a:buClr>
                <a:schemeClr val="accent2"/>
              </a:buClr>
              <a:buSzPct val="100000"/>
            </a:pPr>
            <a:endParaRPr lang="en-US" sz="3600" dirty="0">
              <a:solidFill>
                <a:schemeClr val="tx2"/>
              </a:solidFill>
              <a:sym typeface="Arial"/>
            </a:endParaRPr>
          </a:p>
          <a:p>
            <a:pPr lvl="6" indent="0" algn="l">
              <a:lnSpc>
                <a:spcPct val="110000"/>
              </a:lnSpc>
              <a:spcBef>
                <a:spcPts val="1000"/>
              </a:spcBef>
              <a:buClr>
                <a:schemeClr val="accent2"/>
              </a:buClr>
              <a:buSzPct val="100000"/>
            </a:pPr>
            <a:endParaRPr lang="en-US" sz="3600" dirty="0">
              <a:solidFill>
                <a:schemeClr val="tx2"/>
              </a:solidFill>
              <a:sym typeface="Arial"/>
            </a:endParaRPr>
          </a:p>
          <a:p>
            <a:pPr lvl="6" indent="0" algn="l">
              <a:lnSpc>
                <a:spcPct val="110000"/>
              </a:lnSpc>
              <a:spcBef>
                <a:spcPts val="1000"/>
              </a:spcBef>
              <a:buClr>
                <a:schemeClr val="accent2"/>
              </a:buClr>
              <a:buSzPct val="100000"/>
            </a:pPr>
            <a:endParaRPr lang="en-US" sz="3600" dirty="0">
              <a:solidFill>
                <a:schemeClr val="tx2"/>
              </a:solidFill>
              <a:sym typeface="Arial"/>
            </a:endParaRPr>
          </a:p>
          <a:p>
            <a:pPr marL="571500" indent="-571500" algn="l">
              <a:lnSpc>
                <a:spcPct val="110000"/>
              </a:lnSpc>
              <a:spcBef>
                <a:spcPts val="1000"/>
              </a:spcBef>
              <a:buClr>
                <a:schemeClr val="accent2"/>
              </a:buClr>
              <a:buSzPct val="100000"/>
              <a:buFont typeface="Arial"/>
              <a:buChar char="•"/>
            </a:pPr>
            <a:endParaRPr lang="en-US" sz="3600" dirty="0">
              <a:solidFill>
                <a:schemeClr val="tx2"/>
              </a:solidFill>
              <a:sym typeface="Arial"/>
            </a:endParaRPr>
          </a:p>
        </p:txBody>
      </p:sp>
      <p:sp>
        <p:nvSpPr>
          <p:cNvPr id="7" name="Content Placeholder 3"/>
          <p:cNvSpPr txBox="1">
            <a:spLocks/>
          </p:cNvSpPr>
          <p:nvPr/>
        </p:nvSpPr>
        <p:spPr>
          <a:xfrm>
            <a:off x="1185333" y="3225201"/>
            <a:ext cx="20955000" cy="6909457"/>
          </a:xfrm>
          <a:prstGeom prst="rect">
            <a:avLst/>
          </a:prstGeom>
        </p:spPr>
        <p:txBody>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algn="just">
              <a:buNone/>
            </a:pPr>
            <a:r>
              <a:rPr lang="en-GB" sz="3200" dirty="0" err="1">
                <a:solidFill>
                  <a:schemeClr val="bg2">
                    <a:lumMod val="50000"/>
                  </a:schemeClr>
                </a:solidFill>
              </a:rPr>
              <a:t>KRisk</a:t>
            </a:r>
            <a:r>
              <a:rPr lang="en-GB" sz="3200" dirty="0">
                <a:solidFill>
                  <a:schemeClr val="bg2">
                    <a:lumMod val="50000"/>
                  </a:schemeClr>
                </a:solidFill>
              </a:rPr>
              <a:t> help clients of all sizes, across many industries, to support them manage their risks responsibly through an  integrated Risk and Resilience Management (RRM) approach.</a:t>
            </a:r>
          </a:p>
          <a:p>
            <a:pPr marL="0" indent="0" algn="just">
              <a:buNone/>
            </a:pPr>
            <a:endParaRPr lang="en-GB" sz="3200" dirty="0">
              <a:solidFill>
                <a:schemeClr val="bg2">
                  <a:lumMod val="50000"/>
                </a:schemeClr>
              </a:solidFill>
            </a:endParaRPr>
          </a:p>
          <a:p>
            <a:pPr marL="0" indent="0" algn="just">
              <a:buNone/>
            </a:pPr>
            <a:r>
              <a:rPr lang="en-GB" sz="3200" dirty="0">
                <a:solidFill>
                  <a:schemeClr val="bg2">
                    <a:lumMod val="50000"/>
                  </a:schemeClr>
                </a:solidFill>
              </a:rPr>
              <a:t>We all recognise the importance of human and cultural aspects in achieving effective RRM. However, Risk &amp; Resilience Managers continually highlighted ‘People’ as the biggest blocker to them achieving effective value adding RRM. </a:t>
            </a:r>
          </a:p>
          <a:p>
            <a:pPr marL="0" indent="0" algn="just">
              <a:buNone/>
            </a:pPr>
            <a:endParaRPr lang="en-GB" sz="3200" dirty="0">
              <a:solidFill>
                <a:schemeClr val="bg2">
                  <a:lumMod val="50000"/>
                </a:schemeClr>
              </a:solidFill>
            </a:endParaRPr>
          </a:p>
          <a:p>
            <a:pPr marL="0" indent="0" algn="just">
              <a:buNone/>
            </a:pPr>
            <a:r>
              <a:rPr lang="en-GB" sz="3200" dirty="0">
                <a:solidFill>
                  <a:schemeClr val="bg2">
                    <a:lumMod val="50000"/>
                  </a:schemeClr>
                </a:solidFill>
              </a:rPr>
              <a:t>This was a constant source of frustration for us and our clients and we needed to help them break the wheel of uncertainty; we needed a better way to consider the ‘human factor elements of regulations, so we began our development of our Risk Discovery with our developer. </a:t>
            </a:r>
          </a:p>
          <a:p>
            <a:pPr marL="0" indent="0" algn="just">
              <a:buNone/>
            </a:pPr>
            <a:r>
              <a:rPr lang="en-GB" sz="3200" dirty="0">
                <a:solidFill>
                  <a:schemeClr val="bg2">
                    <a:lumMod val="50000"/>
                  </a:schemeClr>
                </a:solidFill>
              </a:rPr>
              <a:t>The benefits are to allow you to better understand your talent pool, potential and trends, stress, ethics and values alignment to the organisations, performance blind spots. This information is available at a touch of a button. With this valuable risk information you are able to better manage your people risk and break the wheel of uncertainty.</a:t>
            </a:r>
          </a:p>
          <a:p>
            <a:pPr marL="0" indent="0" algn="just">
              <a:buNone/>
            </a:pPr>
            <a:endParaRPr lang="en-GB" sz="3200" dirty="0">
              <a:solidFill>
                <a:schemeClr val="bg2">
                  <a:lumMod val="50000"/>
                </a:schemeClr>
              </a:solidFill>
            </a:endParaRPr>
          </a:p>
          <a:p>
            <a:pPr marL="0" indent="0" algn="just">
              <a:buNone/>
            </a:pPr>
            <a:r>
              <a:rPr lang="en-GB" sz="3200" dirty="0">
                <a:solidFill>
                  <a:schemeClr val="bg2">
                    <a:lumMod val="50000"/>
                  </a:schemeClr>
                </a:solidFill>
              </a:rPr>
              <a:t>In 2018 we launched Risk Discovery solution and have used the solution extensively through our training and awareness programmes. Risk Discovery has been carefully aligned to risk management professional standards and international standards and have been incorporating it to our integrated approach ever since… </a:t>
            </a:r>
          </a:p>
          <a:p>
            <a:pPr marL="0" indent="0" algn="ctr">
              <a:lnSpc>
                <a:spcPct val="110000"/>
              </a:lnSpc>
              <a:buFontTx/>
              <a:buNone/>
            </a:pPr>
            <a:r>
              <a:rPr lang="en-US" sz="3600" dirty="0"/>
              <a:t> </a:t>
            </a:r>
            <a:endParaRPr lang="en-US" sz="3600" b="1" u="sng" dirty="0"/>
          </a:p>
        </p:txBody>
      </p:sp>
      <p:sp>
        <p:nvSpPr>
          <p:cNvPr id="9" name="Text Placeholder 4">
            <a:extLst>
              <a:ext uri="{FF2B5EF4-FFF2-40B4-BE49-F238E27FC236}">
                <a16:creationId xmlns:a16="http://schemas.microsoft.com/office/drawing/2014/main" id="{831AE67A-4C7A-0542-91CF-F9154AE1C6F3}"/>
              </a:ext>
            </a:extLst>
          </p:cNvPr>
          <p:cNvSpPr txBox="1">
            <a:spLocks/>
          </p:cNvSpPr>
          <p:nvPr/>
        </p:nvSpPr>
        <p:spPr>
          <a:xfrm>
            <a:off x="1181100" y="401287"/>
            <a:ext cx="19850100" cy="8179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hangingPunct="1">
              <a:buFontTx/>
              <a:buNone/>
            </a:pPr>
            <a:r>
              <a:rPr lang="en-US" dirty="0"/>
              <a:t>Risk &amp; Resilience Discovery Overview</a:t>
            </a:r>
          </a:p>
        </p:txBody>
      </p:sp>
      <p:sp>
        <p:nvSpPr>
          <p:cNvPr id="3" name="TextBox 2">
            <a:extLst>
              <a:ext uri="{FF2B5EF4-FFF2-40B4-BE49-F238E27FC236}">
                <a16:creationId xmlns:a16="http://schemas.microsoft.com/office/drawing/2014/main" id="{0E942F70-3218-8349-8797-41893D623E81}"/>
              </a:ext>
            </a:extLst>
          </p:cNvPr>
          <p:cNvSpPr txBox="1"/>
          <p:nvPr/>
        </p:nvSpPr>
        <p:spPr>
          <a:xfrm>
            <a:off x="4154912" y="12685623"/>
            <a:ext cx="10265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j-lt"/>
              <a:ea typeface="+mj-ea"/>
              <a:cs typeface="+mj-cs"/>
              <a:sym typeface="Helvetica Light"/>
            </a:endParaRPr>
          </a:p>
        </p:txBody>
      </p:sp>
      <p:sp>
        <p:nvSpPr>
          <p:cNvPr id="4" name="TextBox 3">
            <a:extLst>
              <a:ext uri="{FF2B5EF4-FFF2-40B4-BE49-F238E27FC236}">
                <a16:creationId xmlns:a16="http://schemas.microsoft.com/office/drawing/2014/main" id="{C37BCF22-AECF-1A40-989B-3BA6C63AF889}"/>
              </a:ext>
            </a:extLst>
          </p:cNvPr>
          <p:cNvSpPr txBox="1"/>
          <p:nvPr/>
        </p:nvSpPr>
        <p:spPr>
          <a:xfrm>
            <a:off x="2463272" y="12639903"/>
            <a:ext cx="10265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j-lt"/>
              <a:ea typeface="+mj-ea"/>
              <a:cs typeface="+mj-cs"/>
              <a:sym typeface="Helvetica Light"/>
            </a:endParaRPr>
          </a:p>
        </p:txBody>
      </p:sp>
    </p:spTree>
    <p:extLst>
      <p:ext uri="{BB962C8B-B14F-4D97-AF65-F5344CB8AC3E}">
        <p14:creationId xmlns:p14="http://schemas.microsoft.com/office/powerpoint/2010/main" val="3760470067"/>
      </p:ext>
    </p:extLst>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D49F5-B938-E741-B87F-EFD18955E2C3}"/>
              </a:ext>
            </a:extLst>
          </p:cNvPr>
          <p:cNvSpPr>
            <a:spLocks noGrp="1"/>
          </p:cNvSpPr>
          <p:nvPr>
            <p:ph type="title"/>
          </p:nvPr>
        </p:nvSpPr>
        <p:spPr/>
        <p:txBody>
          <a:bodyPr/>
          <a:lstStyle/>
          <a:p>
            <a:r>
              <a:rPr lang="en-US" dirty="0"/>
              <a:t>What is Risk Discovery?</a:t>
            </a:r>
          </a:p>
        </p:txBody>
      </p:sp>
      <p:sp>
        <p:nvSpPr>
          <p:cNvPr id="4" name="Text Placeholder 4">
            <a:extLst>
              <a:ext uri="{FF2B5EF4-FFF2-40B4-BE49-F238E27FC236}">
                <a16:creationId xmlns:a16="http://schemas.microsoft.com/office/drawing/2014/main" id="{9B5D1642-B193-0D40-988D-1807F29905C2}"/>
              </a:ext>
            </a:extLst>
          </p:cNvPr>
          <p:cNvSpPr txBox="1">
            <a:spLocks noGrp="1"/>
          </p:cNvSpPr>
          <p:nvPr>
            <p:ph type="body" sz="quarter" idx="12"/>
          </p:nvPr>
        </p:nvSpPr>
        <p:spPr>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hangingPunct="1">
              <a:buFontTx/>
              <a:buNone/>
            </a:pPr>
            <a:r>
              <a:rPr lang="en-US" dirty="0"/>
              <a:t>Risk &amp; Resilience Discovery Overview</a:t>
            </a:r>
          </a:p>
        </p:txBody>
      </p:sp>
      <p:sp>
        <p:nvSpPr>
          <p:cNvPr id="6" name="Content Placeholder 3">
            <a:extLst>
              <a:ext uri="{FF2B5EF4-FFF2-40B4-BE49-F238E27FC236}">
                <a16:creationId xmlns:a16="http://schemas.microsoft.com/office/drawing/2014/main" id="{3887DA0B-CC5C-3B47-97B1-0E55908C470F}"/>
              </a:ext>
            </a:extLst>
          </p:cNvPr>
          <p:cNvSpPr txBox="1">
            <a:spLocks/>
          </p:cNvSpPr>
          <p:nvPr/>
        </p:nvSpPr>
        <p:spPr>
          <a:xfrm>
            <a:off x="1185333" y="3225202"/>
            <a:ext cx="20955000" cy="6355060"/>
          </a:xfrm>
          <a:prstGeom prst="rect">
            <a:avLst/>
          </a:prstGeom>
        </p:spPr>
        <p:txBody>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algn="just"/>
            <a:endParaRPr lang="en-GB" sz="4000" dirty="0">
              <a:solidFill>
                <a:schemeClr val="bg2">
                  <a:lumMod val="50000"/>
                </a:schemeClr>
              </a:solidFill>
            </a:endParaRPr>
          </a:p>
        </p:txBody>
      </p:sp>
      <p:sp>
        <p:nvSpPr>
          <p:cNvPr id="7" name="TextBox 6">
            <a:extLst>
              <a:ext uri="{FF2B5EF4-FFF2-40B4-BE49-F238E27FC236}">
                <a16:creationId xmlns:a16="http://schemas.microsoft.com/office/drawing/2014/main" id="{E3432EA7-A9C7-F44D-A0D3-1BF77682DE42}"/>
              </a:ext>
            </a:extLst>
          </p:cNvPr>
          <p:cNvSpPr txBox="1"/>
          <p:nvPr/>
        </p:nvSpPr>
        <p:spPr>
          <a:xfrm>
            <a:off x="1386840" y="4036715"/>
            <a:ext cx="19438620"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53585F"/>
                </a:solidFill>
                <a:effectLst/>
                <a:uFillTx/>
                <a:latin typeface="+mj-lt"/>
                <a:ea typeface="+mj-ea"/>
                <a:cs typeface="+mj-cs"/>
                <a:sym typeface="Helvetica Light"/>
              </a:rPr>
              <a:t>A </a:t>
            </a:r>
            <a:r>
              <a:rPr kumimoji="0" lang="en-US" sz="3600" b="1" i="0" u="none" strike="noStrike" cap="none" spc="0" normalizeH="0" baseline="0" dirty="0">
                <a:ln>
                  <a:noFill/>
                </a:ln>
                <a:solidFill>
                  <a:srgbClr val="53585F"/>
                </a:solidFill>
                <a:effectLst/>
                <a:uFillTx/>
                <a:latin typeface="+mj-lt"/>
                <a:ea typeface="+mj-ea"/>
                <a:cs typeface="+mj-cs"/>
                <a:sym typeface="Helvetica Light"/>
              </a:rPr>
              <a:t>triple lens </a:t>
            </a:r>
            <a:r>
              <a:rPr kumimoji="0" lang="en-US" sz="3600" b="0" i="0" u="none" strike="noStrike" cap="none" spc="0" normalizeH="0" baseline="0" dirty="0">
                <a:ln>
                  <a:noFill/>
                </a:ln>
                <a:solidFill>
                  <a:srgbClr val="53585F"/>
                </a:solidFill>
                <a:effectLst/>
                <a:uFillTx/>
                <a:latin typeface="+mj-lt"/>
                <a:ea typeface="+mj-ea"/>
                <a:cs typeface="+mj-cs"/>
                <a:sym typeface="Helvetica Light"/>
              </a:rPr>
              <a:t>view of a person:</a:t>
            </a:r>
          </a:p>
          <a:p>
            <a:pPr marL="0" marR="0" indent="0" algn="l" defTabSz="8255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53585F"/>
              </a:solidFill>
              <a:effectLst/>
              <a:uFillTx/>
              <a:latin typeface="+mj-lt"/>
              <a:ea typeface="+mj-ea"/>
              <a:cs typeface="+mj-cs"/>
              <a:sym typeface="Helvetica Light"/>
            </a:endParaRPr>
          </a:p>
          <a:p>
            <a:pPr marL="685800" marR="0" indent="-685800" algn="l" defTabSz="825500" rtl="0" fontAlgn="auto" latinLnBrk="0" hangingPunct="0">
              <a:lnSpc>
                <a:spcPct val="100000"/>
              </a:lnSpc>
              <a:spcBef>
                <a:spcPts val="0"/>
              </a:spcBef>
              <a:spcAft>
                <a:spcPts val="0"/>
              </a:spcAft>
              <a:buClrTx/>
              <a:buSzTx/>
              <a:buFontTx/>
              <a:buChar char="-"/>
              <a:tabLst/>
            </a:pPr>
            <a:r>
              <a:rPr kumimoji="0" lang="en-US" sz="3600" b="0" i="1" u="none" strike="noStrike" cap="none" spc="0" normalizeH="0" baseline="0" dirty="0">
                <a:ln>
                  <a:noFill/>
                </a:ln>
                <a:solidFill>
                  <a:srgbClr val="53585F"/>
                </a:solidFill>
                <a:effectLst/>
                <a:uFillTx/>
                <a:latin typeface="+mj-lt"/>
                <a:ea typeface="+mj-ea"/>
                <a:cs typeface="+mj-cs"/>
                <a:sym typeface="Helvetica Light"/>
              </a:rPr>
              <a:t>firstly</a:t>
            </a:r>
            <a:r>
              <a:rPr kumimoji="0" lang="en-US" sz="3600" b="0" i="0" u="none" strike="noStrike" cap="none" spc="0" normalizeH="0" baseline="0" dirty="0">
                <a:ln>
                  <a:noFill/>
                </a:ln>
                <a:solidFill>
                  <a:srgbClr val="53585F"/>
                </a:solidFill>
                <a:effectLst/>
                <a:uFillTx/>
                <a:latin typeface="+mj-lt"/>
                <a:ea typeface="+mj-ea"/>
                <a:cs typeface="+mj-cs"/>
                <a:sym typeface="Helvetica Light"/>
              </a:rPr>
              <a:t>, it details how they think and make risk-based decisions, their life attitude and the gears of their emotional intelligence.</a:t>
            </a:r>
          </a:p>
          <a:p>
            <a:pPr marL="685800" marR="0" indent="-685800" algn="l" defTabSz="825500" rtl="0" fontAlgn="auto" latinLnBrk="0" hangingPunct="0">
              <a:lnSpc>
                <a:spcPct val="100000"/>
              </a:lnSpc>
              <a:spcBef>
                <a:spcPts val="0"/>
              </a:spcBef>
              <a:spcAft>
                <a:spcPts val="0"/>
              </a:spcAft>
              <a:buClrTx/>
              <a:buSzTx/>
              <a:buFontTx/>
              <a:buChar char="-"/>
              <a:tabLst/>
            </a:pPr>
            <a:endParaRPr kumimoji="0" lang="en-US" sz="3600" b="0" i="0" u="none" strike="noStrike" cap="none" spc="0" normalizeH="0" baseline="0" dirty="0">
              <a:ln>
                <a:noFill/>
              </a:ln>
              <a:solidFill>
                <a:srgbClr val="53585F"/>
              </a:solidFill>
              <a:effectLst/>
              <a:uFillTx/>
              <a:latin typeface="+mj-lt"/>
              <a:ea typeface="+mj-ea"/>
              <a:cs typeface="+mj-cs"/>
              <a:sym typeface="Helvetica Light"/>
            </a:endParaRPr>
          </a:p>
          <a:p>
            <a:pPr marL="685800" marR="0" indent="-685800" algn="l" defTabSz="825500" rtl="0" fontAlgn="auto" latinLnBrk="0" hangingPunct="0">
              <a:lnSpc>
                <a:spcPct val="100000"/>
              </a:lnSpc>
              <a:spcBef>
                <a:spcPts val="0"/>
              </a:spcBef>
              <a:spcAft>
                <a:spcPts val="0"/>
              </a:spcAft>
              <a:buClrTx/>
              <a:buSzTx/>
              <a:buFontTx/>
              <a:buChar char="-"/>
              <a:tabLst/>
            </a:pPr>
            <a:r>
              <a:rPr lang="en-US" sz="3600" i="1" dirty="0">
                <a:solidFill>
                  <a:srgbClr val="53585F"/>
                </a:solidFill>
              </a:rPr>
              <a:t>secondly</a:t>
            </a:r>
            <a:r>
              <a:rPr lang="en-US" sz="3600" dirty="0">
                <a:solidFill>
                  <a:srgbClr val="53585F"/>
                </a:solidFill>
              </a:rPr>
              <a:t>, the Discovery process reveals the person’s Values and Motivators to determine where they derive their energy to engage and their desire to succeed. </a:t>
            </a:r>
          </a:p>
          <a:p>
            <a:pPr marL="685800" marR="0" indent="-685800" algn="l" defTabSz="825500" rtl="0" fontAlgn="auto" latinLnBrk="0" hangingPunct="0">
              <a:lnSpc>
                <a:spcPct val="100000"/>
              </a:lnSpc>
              <a:spcBef>
                <a:spcPts val="0"/>
              </a:spcBef>
              <a:spcAft>
                <a:spcPts val="0"/>
              </a:spcAft>
              <a:buClrTx/>
              <a:buSzTx/>
              <a:buFontTx/>
              <a:buChar char="-"/>
              <a:tabLst/>
            </a:pPr>
            <a:endParaRPr kumimoji="0" lang="en-US" sz="3600" b="0" i="0" u="none" strike="noStrike" cap="none" spc="0" normalizeH="0" baseline="0" dirty="0">
              <a:ln>
                <a:noFill/>
              </a:ln>
              <a:solidFill>
                <a:srgbClr val="53585F"/>
              </a:solidFill>
              <a:effectLst/>
              <a:uFillTx/>
              <a:latin typeface="+mj-lt"/>
              <a:ea typeface="+mj-ea"/>
              <a:cs typeface="+mj-cs"/>
              <a:sym typeface="Helvetica Light"/>
            </a:endParaRPr>
          </a:p>
          <a:p>
            <a:pPr marL="685800" marR="0" indent="-685800" algn="l" defTabSz="825500" rtl="0" fontAlgn="auto" latinLnBrk="0" hangingPunct="0">
              <a:lnSpc>
                <a:spcPct val="100000"/>
              </a:lnSpc>
              <a:spcBef>
                <a:spcPts val="0"/>
              </a:spcBef>
              <a:spcAft>
                <a:spcPts val="0"/>
              </a:spcAft>
              <a:buClrTx/>
              <a:buSzTx/>
              <a:buFontTx/>
              <a:buChar char="-"/>
              <a:tabLst/>
            </a:pPr>
            <a:r>
              <a:rPr kumimoji="0" lang="en-US" sz="3600" b="0" i="1" u="none" strike="noStrike" cap="none" spc="0" normalizeH="0" baseline="0" dirty="0">
                <a:ln>
                  <a:noFill/>
                </a:ln>
                <a:solidFill>
                  <a:srgbClr val="53585F"/>
                </a:solidFill>
                <a:effectLst/>
                <a:uFillTx/>
                <a:latin typeface="+mj-lt"/>
                <a:ea typeface="+mj-ea"/>
                <a:cs typeface="+mj-cs"/>
                <a:sym typeface="Helvetica Light"/>
              </a:rPr>
              <a:t>finally</a:t>
            </a:r>
            <a:r>
              <a:rPr lang="en-US" sz="3600" dirty="0">
                <a:solidFill>
                  <a:srgbClr val="53585F"/>
                </a:solidFill>
              </a:rPr>
              <a:t>, the person’s observable </a:t>
            </a:r>
            <a:r>
              <a:rPr lang="en-US" sz="3600" dirty="0" err="1">
                <a:solidFill>
                  <a:srgbClr val="53585F"/>
                </a:solidFill>
              </a:rPr>
              <a:t>behaviours</a:t>
            </a:r>
            <a:r>
              <a:rPr lang="en-US" sz="3600" dirty="0">
                <a:solidFill>
                  <a:srgbClr val="53585F"/>
                </a:solidFill>
              </a:rPr>
              <a:t> are detailed in order to predict the best environment for them to thrive.</a:t>
            </a:r>
            <a:endParaRPr kumimoji="0" lang="en-US" sz="3600" b="0" i="0" u="none" strike="noStrike" cap="none" spc="0" normalizeH="0" baseline="0" dirty="0">
              <a:ln>
                <a:noFill/>
              </a:ln>
              <a:solidFill>
                <a:srgbClr val="53585F"/>
              </a:solidFill>
              <a:effectLst/>
              <a:uFillTx/>
              <a:latin typeface="+mj-lt"/>
              <a:ea typeface="+mj-ea"/>
              <a:cs typeface="+mj-cs"/>
              <a:sym typeface="Helvetica Light"/>
            </a:endParaRPr>
          </a:p>
        </p:txBody>
      </p:sp>
    </p:spTree>
    <p:extLst>
      <p:ext uri="{BB962C8B-B14F-4D97-AF65-F5344CB8AC3E}">
        <p14:creationId xmlns:p14="http://schemas.microsoft.com/office/powerpoint/2010/main" val="335769567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B8672-C684-0C45-B82C-718BA5698592}"/>
              </a:ext>
            </a:extLst>
          </p:cNvPr>
          <p:cNvSpPr>
            <a:spLocks noGrp="1"/>
          </p:cNvSpPr>
          <p:nvPr>
            <p:ph type="title"/>
          </p:nvPr>
        </p:nvSpPr>
        <p:spPr/>
        <p:txBody>
          <a:bodyPr/>
          <a:lstStyle/>
          <a:p>
            <a:r>
              <a:rPr lang="en-US" dirty="0"/>
              <a:t>How does it work?</a:t>
            </a:r>
          </a:p>
        </p:txBody>
      </p:sp>
      <p:sp>
        <p:nvSpPr>
          <p:cNvPr id="4" name="Text Placeholder 4">
            <a:extLst>
              <a:ext uri="{FF2B5EF4-FFF2-40B4-BE49-F238E27FC236}">
                <a16:creationId xmlns:a16="http://schemas.microsoft.com/office/drawing/2014/main" id="{1ADE2D64-FCCB-E640-9C48-4A4C26820F99}"/>
              </a:ext>
            </a:extLst>
          </p:cNvPr>
          <p:cNvSpPr txBox="1">
            <a:spLocks noGrp="1"/>
          </p:cNvSpPr>
          <p:nvPr>
            <p:ph type="body" sz="quarter" idx="12"/>
          </p:nvPr>
        </p:nvSpPr>
        <p:spPr>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hangingPunct="1">
              <a:buFontTx/>
              <a:buNone/>
            </a:pPr>
            <a:r>
              <a:rPr lang="en-US" dirty="0"/>
              <a:t>Risk &amp; Resilience Discovery Overview</a:t>
            </a:r>
          </a:p>
        </p:txBody>
      </p:sp>
      <p:sp>
        <p:nvSpPr>
          <p:cNvPr id="5" name="TextBox 4">
            <a:extLst>
              <a:ext uri="{FF2B5EF4-FFF2-40B4-BE49-F238E27FC236}">
                <a16:creationId xmlns:a16="http://schemas.microsoft.com/office/drawing/2014/main" id="{DAE8930F-E3B4-4F4D-8253-1C675693B342}"/>
              </a:ext>
            </a:extLst>
          </p:cNvPr>
          <p:cNvSpPr txBox="1"/>
          <p:nvPr/>
        </p:nvSpPr>
        <p:spPr>
          <a:xfrm>
            <a:off x="1181100" y="3817754"/>
            <a:ext cx="21671280" cy="50885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US" sz="3600" dirty="0">
                <a:solidFill>
                  <a:srgbClr val="53585F"/>
                </a:solidFill>
              </a:rPr>
              <a:t>We use science to determine who a person truly is. </a:t>
            </a:r>
          </a:p>
          <a:p>
            <a:pPr marL="0" marR="0" indent="0" algn="l" defTabSz="825500" rtl="0" fontAlgn="auto" latinLnBrk="0" hangingPunct="0">
              <a:lnSpc>
                <a:spcPct val="100000"/>
              </a:lnSpc>
              <a:spcBef>
                <a:spcPts val="0"/>
              </a:spcBef>
              <a:spcAft>
                <a:spcPts val="0"/>
              </a:spcAft>
              <a:buClrTx/>
              <a:buSzTx/>
              <a:buFontTx/>
              <a:buNone/>
              <a:tabLst/>
            </a:pPr>
            <a:endParaRPr lang="en-US" sz="3600" dirty="0">
              <a:solidFill>
                <a:srgbClr val="53585F"/>
              </a:solidFill>
            </a:endParaRPr>
          </a:p>
          <a:p>
            <a:pPr marL="0" marR="0" indent="0" algn="l" defTabSz="825500" rtl="0" fontAlgn="auto" latinLnBrk="0" hangingPunct="0">
              <a:lnSpc>
                <a:spcPct val="100000"/>
              </a:lnSpc>
              <a:spcBef>
                <a:spcPts val="0"/>
              </a:spcBef>
              <a:spcAft>
                <a:spcPts val="0"/>
              </a:spcAft>
              <a:buClrTx/>
              <a:buSzTx/>
              <a:buFontTx/>
              <a:buNone/>
              <a:tabLst/>
            </a:pPr>
            <a:r>
              <a:rPr lang="en-US" sz="3600" dirty="0">
                <a:solidFill>
                  <a:srgbClr val="53585F"/>
                </a:solidFill>
              </a:rPr>
              <a:t>Many others will tell you there are 16 personality types… we don’t! </a:t>
            </a:r>
          </a:p>
          <a:p>
            <a:pPr marL="0" marR="0" indent="0" algn="l" defTabSz="825500" rtl="0" fontAlgn="auto" latinLnBrk="0" hangingPunct="0">
              <a:lnSpc>
                <a:spcPct val="100000"/>
              </a:lnSpc>
              <a:spcBef>
                <a:spcPts val="0"/>
              </a:spcBef>
              <a:spcAft>
                <a:spcPts val="0"/>
              </a:spcAft>
              <a:buClrTx/>
              <a:buSzTx/>
              <a:buFontTx/>
              <a:buNone/>
              <a:tabLst/>
            </a:pPr>
            <a:endParaRPr lang="en-US" sz="3600" dirty="0">
              <a:solidFill>
                <a:srgbClr val="53585F"/>
              </a:solidFill>
            </a:endParaRPr>
          </a:p>
          <a:p>
            <a:pPr marL="0" marR="0" indent="0" algn="l" defTabSz="825500" rtl="0" fontAlgn="auto" latinLnBrk="0" hangingPunct="0">
              <a:lnSpc>
                <a:spcPct val="100000"/>
              </a:lnSpc>
              <a:spcBef>
                <a:spcPts val="0"/>
              </a:spcBef>
              <a:spcAft>
                <a:spcPts val="0"/>
              </a:spcAft>
              <a:buClrTx/>
              <a:buSzTx/>
              <a:buFontTx/>
              <a:buNone/>
              <a:tabLst/>
            </a:pPr>
            <a:r>
              <a:rPr lang="en-US" sz="3600" dirty="0">
                <a:solidFill>
                  <a:srgbClr val="53585F"/>
                </a:solidFill>
              </a:rPr>
              <a:t>That narrow viewpoint simply labels your people; we set them free. Our Nobel Prize Nominee algorithm uses 6.4 quadrillion permutations to identify 282 trillion variations in the human psyche. </a:t>
            </a:r>
          </a:p>
          <a:p>
            <a:pPr marL="0" marR="0" indent="0" algn="l" defTabSz="825500" rtl="0" fontAlgn="auto" latinLnBrk="0" hangingPunct="0">
              <a:lnSpc>
                <a:spcPct val="100000"/>
              </a:lnSpc>
              <a:spcBef>
                <a:spcPts val="0"/>
              </a:spcBef>
              <a:spcAft>
                <a:spcPts val="0"/>
              </a:spcAft>
              <a:buClrTx/>
              <a:buSzTx/>
              <a:buFontTx/>
              <a:buNone/>
              <a:tabLst/>
            </a:pPr>
            <a:endParaRPr lang="en-US" sz="3600" dirty="0">
              <a:solidFill>
                <a:srgbClr val="53585F"/>
              </a:solidFill>
            </a:endParaRPr>
          </a:p>
          <a:p>
            <a:pPr marL="0" marR="0" indent="0" algn="l" defTabSz="825500" rtl="0" fontAlgn="auto" latinLnBrk="0" hangingPunct="0">
              <a:lnSpc>
                <a:spcPct val="100000"/>
              </a:lnSpc>
              <a:spcBef>
                <a:spcPts val="0"/>
              </a:spcBef>
              <a:spcAft>
                <a:spcPts val="0"/>
              </a:spcAft>
              <a:buClrTx/>
              <a:buSzTx/>
              <a:buFontTx/>
              <a:buNone/>
              <a:tabLst/>
            </a:pPr>
            <a:r>
              <a:rPr lang="en-US" sz="3600" dirty="0">
                <a:solidFill>
                  <a:srgbClr val="53585F"/>
                </a:solidFill>
              </a:rPr>
              <a:t>We then build awareness in the individual and provide insight for the organisation to manage and develop them correctly.</a:t>
            </a:r>
            <a:endParaRPr kumimoji="0" lang="en-US" sz="3600" b="0" i="0" u="none" strike="noStrike" cap="none" spc="0" normalizeH="0" baseline="0" dirty="0">
              <a:ln>
                <a:noFill/>
              </a:ln>
              <a:solidFill>
                <a:srgbClr val="53585F"/>
              </a:solidFill>
              <a:effectLst/>
              <a:uFillTx/>
              <a:latin typeface="+mj-lt"/>
              <a:ea typeface="+mj-ea"/>
              <a:cs typeface="+mj-cs"/>
              <a:sym typeface="Helvetica Light"/>
            </a:endParaRPr>
          </a:p>
        </p:txBody>
      </p:sp>
    </p:spTree>
    <p:extLst>
      <p:ext uri="{BB962C8B-B14F-4D97-AF65-F5344CB8AC3E}">
        <p14:creationId xmlns:p14="http://schemas.microsoft.com/office/powerpoint/2010/main" val="20931728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E25A9-F398-E54C-992D-7D1B2676DC4D}"/>
              </a:ext>
            </a:extLst>
          </p:cNvPr>
          <p:cNvSpPr>
            <a:spLocks noGrp="1"/>
          </p:cNvSpPr>
          <p:nvPr>
            <p:ph type="title"/>
          </p:nvPr>
        </p:nvSpPr>
        <p:spPr/>
        <p:txBody>
          <a:bodyPr/>
          <a:lstStyle/>
          <a:p>
            <a:r>
              <a:rPr lang="en-US" dirty="0"/>
              <a:t>What would you use it for?</a:t>
            </a:r>
          </a:p>
        </p:txBody>
      </p:sp>
      <p:sp>
        <p:nvSpPr>
          <p:cNvPr id="3" name="Text Placeholder 2">
            <a:extLst>
              <a:ext uri="{FF2B5EF4-FFF2-40B4-BE49-F238E27FC236}">
                <a16:creationId xmlns:a16="http://schemas.microsoft.com/office/drawing/2014/main" id="{C16719B4-7901-C04C-81BD-9BE42BF3A91E}"/>
              </a:ext>
            </a:extLst>
          </p:cNvPr>
          <p:cNvSpPr>
            <a:spLocks noGrp="1"/>
          </p:cNvSpPr>
          <p:nvPr>
            <p:ph type="body" sz="quarter" idx="12"/>
          </p:nvPr>
        </p:nvSpPr>
        <p:spPr/>
        <p:txBody>
          <a:bodyPr/>
          <a:lstStyle/>
          <a:p>
            <a:endParaRPr lang="en-US"/>
          </a:p>
        </p:txBody>
      </p:sp>
      <p:sp>
        <p:nvSpPr>
          <p:cNvPr id="4" name="TextBox 3">
            <a:extLst>
              <a:ext uri="{FF2B5EF4-FFF2-40B4-BE49-F238E27FC236}">
                <a16:creationId xmlns:a16="http://schemas.microsoft.com/office/drawing/2014/main" id="{C1A2F7C2-FA92-6E4F-B69E-697A9FC3467F}"/>
              </a:ext>
            </a:extLst>
          </p:cNvPr>
          <p:cNvSpPr txBox="1"/>
          <p:nvPr/>
        </p:nvSpPr>
        <p:spPr>
          <a:xfrm>
            <a:off x="1181100" y="3687770"/>
            <a:ext cx="21313140" cy="73045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53585F"/>
                </a:solidFill>
                <a:effectLst/>
                <a:uFillTx/>
                <a:latin typeface="+mj-lt"/>
                <a:ea typeface="+mj-ea"/>
                <a:cs typeface="+mj-cs"/>
                <a:sym typeface="Helvetica Light"/>
              </a:rPr>
              <a:t>We have used this technology powered by CCR3 through all the Risk &amp; Resilience Academies. It has been used for clients &amp; partners including UK Finance, the Institute of Risk Management. Dubai Police, Meta, </a:t>
            </a:r>
            <a:r>
              <a:rPr kumimoji="0" lang="en-US" sz="3600" b="0" i="0" u="none" strike="noStrike" cap="none" spc="0" normalizeH="0" baseline="0" dirty="0" err="1">
                <a:ln>
                  <a:noFill/>
                </a:ln>
                <a:solidFill>
                  <a:srgbClr val="53585F"/>
                </a:solidFill>
                <a:effectLst/>
                <a:uFillTx/>
                <a:latin typeface="+mj-lt"/>
                <a:ea typeface="+mj-ea"/>
                <a:cs typeface="+mj-cs"/>
                <a:sym typeface="Helvetica Light"/>
              </a:rPr>
              <a:t>Telus</a:t>
            </a:r>
            <a:r>
              <a:rPr kumimoji="0" lang="en-US" sz="3600" b="0" i="0" u="none" strike="noStrike" cap="none" spc="0" normalizeH="0" baseline="0">
                <a:ln>
                  <a:noFill/>
                </a:ln>
                <a:solidFill>
                  <a:srgbClr val="53585F"/>
                </a:solidFill>
                <a:effectLst/>
                <a:uFillTx/>
                <a:latin typeface="+mj-lt"/>
                <a:ea typeface="+mj-ea"/>
                <a:cs typeface="+mj-cs"/>
                <a:sym typeface="Helvetica Light"/>
              </a:rPr>
              <a:t>, NASA, Rolls </a:t>
            </a:r>
            <a:r>
              <a:rPr kumimoji="0" lang="en-US" sz="3600" b="0" i="0" u="none" strike="noStrike" cap="none" spc="0" normalizeH="0" baseline="0" dirty="0">
                <a:ln>
                  <a:noFill/>
                </a:ln>
                <a:solidFill>
                  <a:srgbClr val="53585F"/>
                </a:solidFill>
                <a:effectLst/>
                <a:uFillTx/>
                <a:latin typeface="+mj-lt"/>
                <a:ea typeface="+mj-ea"/>
                <a:cs typeface="+mj-cs"/>
                <a:sym typeface="Helvetica Light"/>
              </a:rPr>
              <a:t>Royce, Amentum, Aviation &amp; Aerospace &amp; national governments. </a:t>
            </a:r>
          </a:p>
          <a:p>
            <a:pPr marL="0" marR="0" indent="0" algn="l" defTabSz="825500" rtl="0" fontAlgn="auto" latinLnBrk="0" hangingPunct="0">
              <a:lnSpc>
                <a:spcPct val="100000"/>
              </a:lnSpc>
              <a:spcBef>
                <a:spcPts val="0"/>
              </a:spcBef>
              <a:spcAft>
                <a:spcPts val="0"/>
              </a:spcAft>
              <a:buClrTx/>
              <a:buSzTx/>
              <a:buFontTx/>
              <a:buNone/>
              <a:tabLst/>
            </a:pPr>
            <a:endParaRPr lang="en-US" sz="3600" dirty="0">
              <a:solidFill>
                <a:srgbClr val="53585F"/>
              </a:solidFill>
            </a:endParaRPr>
          </a:p>
          <a:p>
            <a:pPr marL="0" marR="0" indent="0" algn="l" defTabSz="8255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53585F"/>
                </a:solidFill>
                <a:effectLst/>
                <a:uFillTx/>
                <a:latin typeface="+mj-lt"/>
                <a:ea typeface="+mj-ea"/>
                <a:cs typeface="+mj-cs"/>
                <a:sym typeface="Helvetica Light"/>
              </a:rPr>
              <a:t>These </a:t>
            </a:r>
            <a:r>
              <a:rPr kumimoji="0" lang="en-US" sz="3600" b="0" i="0" u="none" strike="noStrike" cap="none" spc="0" normalizeH="0" baseline="0" dirty="0" err="1">
                <a:ln>
                  <a:noFill/>
                </a:ln>
                <a:solidFill>
                  <a:srgbClr val="53585F"/>
                </a:solidFill>
                <a:effectLst/>
                <a:uFillTx/>
                <a:latin typeface="+mj-lt"/>
                <a:ea typeface="+mj-ea"/>
                <a:cs typeface="+mj-cs"/>
                <a:sym typeface="Helvetica Light"/>
              </a:rPr>
              <a:t>organisations</a:t>
            </a:r>
            <a:r>
              <a:rPr kumimoji="0" lang="en-US" sz="3600" b="0" i="0" u="none" strike="noStrike" cap="none" spc="0" normalizeH="0" baseline="0" dirty="0">
                <a:ln>
                  <a:noFill/>
                </a:ln>
                <a:solidFill>
                  <a:srgbClr val="53585F"/>
                </a:solidFill>
                <a:effectLst/>
                <a:uFillTx/>
                <a:latin typeface="+mj-lt"/>
                <a:ea typeface="+mj-ea"/>
                <a:cs typeface="+mj-cs"/>
                <a:sym typeface="Helvetica Light"/>
              </a:rPr>
              <a:t> share the same ambition – to truly understand their people and teams. In addition to using the Discovery for recruitment and retention, they want to accurately measure and select </a:t>
            </a:r>
            <a:r>
              <a:rPr kumimoji="0" lang="en-US" sz="3600" b="1" i="0" u="none" strike="noStrike" cap="none" spc="0" normalizeH="0" baseline="0" dirty="0">
                <a:ln>
                  <a:noFill/>
                </a:ln>
                <a:solidFill>
                  <a:srgbClr val="53585F"/>
                </a:solidFill>
                <a:effectLst/>
                <a:uFillTx/>
                <a:latin typeface="+mj-lt"/>
                <a:ea typeface="+mj-ea"/>
                <a:cs typeface="+mj-cs"/>
                <a:sym typeface="Helvetica Light"/>
              </a:rPr>
              <a:t>key risk hot spot areas</a:t>
            </a:r>
            <a:r>
              <a:rPr kumimoji="0" lang="en-US" sz="3600" b="0" i="0" u="none" strike="noStrike" cap="none" spc="0" normalizeH="0" baseline="0" dirty="0">
                <a:ln>
                  <a:noFill/>
                </a:ln>
                <a:solidFill>
                  <a:srgbClr val="53585F"/>
                </a:solidFill>
                <a:effectLst/>
                <a:uFillTx/>
                <a:latin typeface="+mj-lt"/>
                <a:ea typeface="+mj-ea"/>
                <a:cs typeface="+mj-cs"/>
                <a:sym typeface="Helvetica Light"/>
              </a:rPr>
              <a:t>. </a:t>
            </a:r>
          </a:p>
          <a:p>
            <a:pPr marL="0" marR="0" indent="0" algn="l" defTabSz="825500" rtl="0" fontAlgn="auto" latinLnBrk="0" hangingPunct="0">
              <a:lnSpc>
                <a:spcPct val="100000"/>
              </a:lnSpc>
              <a:spcBef>
                <a:spcPts val="0"/>
              </a:spcBef>
              <a:spcAft>
                <a:spcPts val="0"/>
              </a:spcAft>
              <a:buClrTx/>
              <a:buSzTx/>
              <a:buFontTx/>
              <a:buNone/>
              <a:tabLst/>
            </a:pPr>
            <a:endParaRPr lang="en-US" sz="3600" dirty="0">
              <a:solidFill>
                <a:srgbClr val="53585F"/>
              </a:solidFill>
            </a:endParaRPr>
          </a:p>
          <a:p>
            <a:pPr marL="0" marR="0" indent="0" algn="l" defTabSz="8255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53585F"/>
                </a:solidFill>
                <a:effectLst/>
                <a:uFillTx/>
                <a:latin typeface="+mj-lt"/>
                <a:ea typeface="+mj-ea"/>
                <a:cs typeface="+mj-cs"/>
                <a:sym typeface="Helvetica Light"/>
              </a:rPr>
              <a:t>We give them confidence about the talent and capability </a:t>
            </a:r>
            <a:r>
              <a:rPr kumimoji="0" lang="en-US" sz="3600" b="0" i="0" u="none" strike="noStrike" cap="none" spc="0" normalizeH="0" baseline="0" dirty="0" err="1">
                <a:ln>
                  <a:noFill/>
                </a:ln>
                <a:solidFill>
                  <a:srgbClr val="53585F"/>
                </a:solidFill>
                <a:effectLst/>
                <a:uFillTx/>
                <a:latin typeface="+mj-lt"/>
                <a:ea typeface="+mj-ea"/>
                <a:cs typeface="+mj-cs"/>
                <a:sym typeface="Helvetica Light"/>
              </a:rPr>
              <a:t>programmes</a:t>
            </a:r>
            <a:r>
              <a:rPr kumimoji="0" lang="en-US" sz="3600" b="0" i="0" u="none" strike="noStrike" cap="none" spc="0" normalizeH="0" baseline="0" dirty="0">
                <a:ln>
                  <a:noFill/>
                </a:ln>
                <a:solidFill>
                  <a:srgbClr val="53585F"/>
                </a:solidFill>
                <a:effectLst/>
                <a:uFillTx/>
                <a:latin typeface="+mj-lt"/>
                <a:ea typeface="+mj-ea"/>
                <a:cs typeface="+mj-cs"/>
                <a:sym typeface="Helvetica Light"/>
              </a:rPr>
              <a:t> that ultimately protect their investments. </a:t>
            </a:r>
          </a:p>
          <a:p>
            <a:pPr marL="0" marR="0" indent="0" algn="l" defTabSz="825500" rtl="0" fontAlgn="auto" latinLnBrk="0" hangingPunct="0">
              <a:lnSpc>
                <a:spcPct val="100000"/>
              </a:lnSpc>
              <a:spcBef>
                <a:spcPts val="0"/>
              </a:spcBef>
              <a:spcAft>
                <a:spcPts val="0"/>
              </a:spcAft>
              <a:buClrTx/>
              <a:buSzTx/>
              <a:buFontTx/>
              <a:buNone/>
              <a:tabLst/>
            </a:pPr>
            <a:endParaRPr lang="en-US" sz="3600" dirty="0">
              <a:solidFill>
                <a:srgbClr val="53585F"/>
              </a:solidFill>
            </a:endParaRPr>
          </a:p>
          <a:p>
            <a:pPr marL="0" marR="0" indent="0" algn="l" defTabSz="8255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53585F"/>
                </a:solidFill>
                <a:effectLst/>
                <a:uFillTx/>
                <a:latin typeface="+mj-lt"/>
                <a:ea typeface="+mj-ea"/>
                <a:cs typeface="+mj-cs"/>
                <a:sym typeface="Helvetica Light"/>
              </a:rPr>
              <a:t>The Discovery provides a solution to evaluate busines risk, personnel risk, wellbeing and opportunity risk.</a:t>
            </a:r>
          </a:p>
        </p:txBody>
      </p:sp>
    </p:spTree>
    <p:extLst>
      <p:ext uri="{BB962C8B-B14F-4D97-AF65-F5344CB8AC3E}">
        <p14:creationId xmlns:p14="http://schemas.microsoft.com/office/powerpoint/2010/main" val="289280202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 name="Shape 772"/>
          <p:cNvSpPr/>
          <p:nvPr/>
        </p:nvSpPr>
        <p:spPr>
          <a:xfrm>
            <a:off x="3716853" y="910874"/>
            <a:ext cx="102657" cy="94897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500" b="1">
                <a:solidFill>
                  <a:schemeClr val="accent1"/>
                </a:solidFill>
                <a:latin typeface="+mn-lt"/>
                <a:ea typeface="+mn-ea"/>
                <a:cs typeface="+mn-cs"/>
                <a:sym typeface="Arial"/>
              </a:defRPr>
            </a:lvl1pPr>
          </a:lstStyle>
          <a:p>
            <a:endParaRPr dirty="0"/>
          </a:p>
        </p:txBody>
      </p:sp>
      <p:sp>
        <p:nvSpPr>
          <p:cNvPr id="2" name="Title 1"/>
          <p:cNvSpPr>
            <a:spLocks noGrp="1"/>
          </p:cNvSpPr>
          <p:nvPr>
            <p:ph type="title"/>
          </p:nvPr>
        </p:nvSpPr>
        <p:spPr>
          <a:xfrm>
            <a:off x="1183748" y="1002839"/>
            <a:ext cx="6403301" cy="1321143"/>
          </a:xfrm>
        </p:spPr>
        <p:txBody>
          <a:bodyPr/>
          <a:lstStyle/>
          <a:p>
            <a:r>
              <a:rPr lang="en-US" dirty="0">
                <a:solidFill>
                  <a:srgbClr val="07AFD7"/>
                </a:solidFill>
              </a:rPr>
              <a:t>Drivers for Use - I</a:t>
            </a:r>
          </a:p>
        </p:txBody>
      </p:sp>
      <p:sp>
        <p:nvSpPr>
          <p:cNvPr id="5" name="Freeform 15">
            <a:extLst>
              <a:ext uri="{FF2B5EF4-FFF2-40B4-BE49-F238E27FC236}">
                <a16:creationId xmlns:a16="http://schemas.microsoft.com/office/drawing/2014/main" id="{48253199-71F9-BC4A-8955-60BB7F5EB988}"/>
              </a:ext>
            </a:extLst>
          </p:cNvPr>
          <p:cNvSpPr/>
          <p:nvPr/>
        </p:nvSpPr>
        <p:spPr>
          <a:xfrm>
            <a:off x="1563182" y="4265392"/>
            <a:ext cx="19662974" cy="5869267"/>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22670" rIns="91440" bIns="22670" numCol="1" spcCol="1270" anchor="t" anchorCtr="0">
            <a:noAutofit/>
          </a:bodyPr>
          <a:lstStyle/>
          <a:p>
            <a:pPr lvl="6" indent="0" algn="l">
              <a:lnSpc>
                <a:spcPct val="110000"/>
              </a:lnSpc>
              <a:spcBef>
                <a:spcPts val="1000"/>
              </a:spcBef>
              <a:buClr>
                <a:schemeClr val="accent2"/>
              </a:buClr>
              <a:buSzPct val="100000"/>
            </a:pPr>
            <a:endParaRPr lang="en-US" sz="3600" dirty="0">
              <a:solidFill>
                <a:schemeClr val="tx2"/>
              </a:solidFill>
              <a:sym typeface="Arial"/>
            </a:endParaRPr>
          </a:p>
          <a:p>
            <a:pPr lvl="6" indent="0" algn="l">
              <a:lnSpc>
                <a:spcPct val="110000"/>
              </a:lnSpc>
              <a:spcBef>
                <a:spcPts val="1000"/>
              </a:spcBef>
              <a:buClr>
                <a:schemeClr val="accent2"/>
              </a:buClr>
              <a:buSzPct val="100000"/>
            </a:pPr>
            <a:endParaRPr lang="en-US" sz="3600" dirty="0">
              <a:solidFill>
                <a:schemeClr val="tx2"/>
              </a:solidFill>
              <a:sym typeface="Arial"/>
            </a:endParaRPr>
          </a:p>
          <a:p>
            <a:pPr lvl="6" indent="0" algn="l">
              <a:lnSpc>
                <a:spcPct val="110000"/>
              </a:lnSpc>
              <a:spcBef>
                <a:spcPts val="1000"/>
              </a:spcBef>
              <a:buClr>
                <a:schemeClr val="accent2"/>
              </a:buClr>
              <a:buSzPct val="100000"/>
            </a:pPr>
            <a:endParaRPr lang="en-US" sz="3600" dirty="0">
              <a:solidFill>
                <a:schemeClr val="tx2"/>
              </a:solidFill>
              <a:sym typeface="Arial"/>
            </a:endParaRPr>
          </a:p>
          <a:p>
            <a:pPr marL="571500" indent="-571500" algn="l">
              <a:lnSpc>
                <a:spcPct val="110000"/>
              </a:lnSpc>
              <a:spcBef>
                <a:spcPts val="1000"/>
              </a:spcBef>
              <a:buClr>
                <a:schemeClr val="accent2"/>
              </a:buClr>
              <a:buSzPct val="100000"/>
              <a:buFont typeface="Arial"/>
              <a:buChar char="•"/>
            </a:pPr>
            <a:endParaRPr lang="en-US" sz="3600" dirty="0">
              <a:solidFill>
                <a:schemeClr val="tx2"/>
              </a:solidFill>
              <a:sym typeface="Arial"/>
            </a:endParaRPr>
          </a:p>
        </p:txBody>
      </p:sp>
      <p:sp>
        <p:nvSpPr>
          <p:cNvPr id="7" name="Content Placeholder 3"/>
          <p:cNvSpPr txBox="1">
            <a:spLocks/>
          </p:cNvSpPr>
          <p:nvPr/>
        </p:nvSpPr>
        <p:spPr>
          <a:xfrm>
            <a:off x="1185333" y="3225202"/>
            <a:ext cx="22529432" cy="6355060"/>
          </a:xfrm>
          <a:prstGeom prst="rect">
            <a:avLst/>
          </a:prstGeom>
        </p:spPr>
        <p:txBody>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algn="just">
              <a:buNone/>
            </a:pPr>
            <a:r>
              <a:rPr lang="en-GB" sz="3600" b="1" dirty="0">
                <a:solidFill>
                  <a:schemeClr val="bg2">
                    <a:lumMod val="50000"/>
                  </a:schemeClr>
                </a:solidFill>
              </a:rPr>
              <a:t>Human &amp; cultural factors </a:t>
            </a:r>
            <a:r>
              <a:rPr lang="en-GB" sz="3600" dirty="0">
                <a:solidFill>
                  <a:schemeClr val="bg2">
                    <a:lumMod val="50000"/>
                  </a:schemeClr>
                </a:solidFill>
              </a:rPr>
              <a:t>is a core part of the international risk management standard. When developing a positive risk culture, it is essential to have sufficient diversity of perspectives. </a:t>
            </a:r>
          </a:p>
          <a:p>
            <a:pPr marL="0" indent="0" algn="just">
              <a:buNone/>
            </a:pPr>
            <a:endParaRPr lang="en-GB" sz="3600" dirty="0">
              <a:solidFill>
                <a:schemeClr val="bg2">
                  <a:lumMod val="50000"/>
                </a:schemeClr>
              </a:solidFill>
            </a:endParaRPr>
          </a:p>
          <a:p>
            <a:pPr marL="0" indent="0">
              <a:buNone/>
            </a:pPr>
            <a:r>
              <a:rPr lang="en-GB" sz="3600" dirty="0">
                <a:ea typeface="Avenir"/>
                <a:cs typeface="Avenir"/>
                <a:sym typeface="Avenir Roman"/>
              </a:rPr>
              <a:t>By gaining an in-depth insight into the risk intelligence that exists, Risk Discovery enables an organisation to:</a:t>
            </a:r>
          </a:p>
          <a:p>
            <a:pPr lvl="1">
              <a:lnSpc>
                <a:spcPct val="130000"/>
              </a:lnSpc>
            </a:pPr>
            <a:r>
              <a:rPr lang="en-GB" sz="3600" dirty="0">
                <a:ea typeface="Avenir"/>
                <a:cs typeface="Avenir"/>
                <a:sym typeface="Avenir Roman"/>
              </a:rPr>
              <a:t>Better understand employees: </a:t>
            </a:r>
          </a:p>
          <a:p>
            <a:pPr lvl="3">
              <a:lnSpc>
                <a:spcPct val="130000"/>
              </a:lnSpc>
            </a:pPr>
            <a:r>
              <a:rPr lang="en-GB" sz="3600" dirty="0">
                <a:ea typeface="Avenir"/>
                <a:cs typeface="Avenir"/>
                <a:sym typeface="Avenir Roman"/>
              </a:rPr>
              <a:t>what drives them?</a:t>
            </a:r>
          </a:p>
          <a:p>
            <a:pPr lvl="3">
              <a:lnSpc>
                <a:spcPct val="130000"/>
              </a:lnSpc>
            </a:pPr>
            <a:r>
              <a:rPr lang="en-GB" sz="3600" dirty="0">
                <a:ea typeface="Avenir"/>
                <a:cs typeface="Avenir"/>
                <a:sym typeface="Avenir Roman"/>
              </a:rPr>
              <a:t>what discourages them?</a:t>
            </a:r>
          </a:p>
          <a:p>
            <a:pPr lvl="3">
              <a:lnSpc>
                <a:spcPct val="130000"/>
              </a:lnSpc>
            </a:pPr>
            <a:r>
              <a:rPr lang="en-GB" sz="3600" dirty="0">
                <a:ea typeface="Avenir"/>
                <a:cs typeface="Avenir"/>
                <a:sym typeface="Avenir Roman"/>
              </a:rPr>
              <a:t>what is their level of risk awareness?</a:t>
            </a:r>
          </a:p>
          <a:p>
            <a:pPr lvl="3">
              <a:lnSpc>
                <a:spcPct val="130000"/>
              </a:lnSpc>
            </a:pPr>
            <a:r>
              <a:rPr lang="en-GB" sz="3600" dirty="0">
                <a:ea typeface="Avenir"/>
                <a:cs typeface="Avenir"/>
                <a:sym typeface="Avenir Roman"/>
              </a:rPr>
              <a:t>what is their predisposition towards risk?</a:t>
            </a:r>
          </a:p>
          <a:p>
            <a:pPr lvl="1">
              <a:lnSpc>
                <a:spcPct val="130000"/>
              </a:lnSpc>
            </a:pPr>
            <a:r>
              <a:rPr lang="en-GB" sz="3600" dirty="0">
                <a:ea typeface="Avenir"/>
                <a:cs typeface="Avenir"/>
                <a:sym typeface="Avenir Roman"/>
              </a:rPr>
              <a:t>Unlock the triggers  to maximising its people’s potential</a:t>
            </a:r>
          </a:p>
          <a:p>
            <a:pPr lvl="1">
              <a:lnSpc>
                <a:spcPct val="130000"/>
              </a:lnSpc>
            </a:pPr>
            <a:r>
              <a:rPr lang="en-GB" sz="3600" dirty="0">
                <a:ea typeface="Avenir"/>
                <a:cs typeface="Avenir"/>
                <a:sym typeface="Avenir Roman"/>
              </a:rPr>
              <a:t>Improve strategy implementation and achievement of objectives through its people </a:t>
            </a:r>
          </a:p>
          <a:p>
            <a:pPr lvl="1">
              <a:lnSpc>
                <a:spcPct val="130000"/>
              </a:lnSpc>
            </a:pPr>
            <a:r>
              <a:rPr lang="en-GB" sz="3600" dirty="0">
                <a:ea typeface="Avenir"/>
                <a:cs typeface="Avenir"/>
                <a:sym typeface="Avenir Roman"/>
              </a:rPr>
              <a:t>Build a positive, proactive risk and resilience culture </a:t>
            </a:r>
          </a:p>
          <a:p>
            <a:endParaRPr lang="en-GB" sz="3600" dirty="0"/>
          </a:p>
        </p:txBody>
      </p:sp>
      <p:sp>
        <p:nvSpPr>
          <p:cNvPr id="9" name="Text Placeholder 4">
            <a:extLst>
              <a:ext uri="{FF2B5EF4-FFF2-40B4-BE49-F238E27FC236}">
                <a16:creationId xmlns:a16="http://schemas.microsoft.com/office/drawing/2014/main" id="{372F740F-8A2D-EC43-9A3C-1E8B82965A42}"/>
              </a:ext>
            </a:extLst>
          </p:cNvPr>
          <p:cNvSpPr txBox="1">
            <a:spLocks/>
          </p:cNvSpPr>
          <p:nvPr/>
        </p:nvSpPr>
        <p:spPr>
          <a:xfrm>
            <a:off x="1181100" y="401287"/>
            <a:ext cx="19850100" cy="8179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hangingPunct="1">
              <a:buFontTx/>
              <a:buNone/>
            </a:pPr>
            <a:r>
              <a:rPr lang="en-US"/>
              <a:t>Risk &amp; Resilience Discovery Overview</a:t>
            </a:r>
            <a:endParaRPr lang="en-US" dirty="0"/>
          </a:p>
        </p:txBody>
      </p:sp>
    </p:spTree>
    <p:extLst>
      <p:ext uri="{BB962C8B-B14F-4D97-AF65-F5344CB8AC3E}">
        <p14:creationId xmlns:p14="http://schemas.microsoft.com/office/powerpoint/2010/main" val="3473890243"/>
      </p:ext>
    </p:extLst>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 name="Shape 772"/>
          <p:cNvSpPr/>
          <p:nvPr/>
        </p:nvSpPr>
        <p:spPr>
          <a:xfrm>
            <a:off x="3716853" y="910874"/>
            <a:ext cx="102657" cy="94897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5500" b="1">
                <a:solidFill>
                  <a:schemeClr val="accent1"/>
                </a:solidFill>
                <a:latin typeface="+mn-lt"/>
                <a:ea typeface="+mn-ea"/>
                <a:cs typeface="+mn-cs"/>
                <a:sym typeface="Arial"/>
              </a:defRPr>
            </a:lvl1pPr>
          </a:lstStyle>
          <a:p>
            <a:endParaRPr dirty="0"/>
          </a:p>
        </p:txBody>
      </p:sp>
      <p:sp>
        <p:nvSpPr>
          <p:cNvPr id="2" name="Title 1"/>
          <p:cNvSpPr>
            <a:spLocks noGrp="1"/>
          </p:cNvSpPr>
          <p:nvPr>
            <p:ph type="title"/>
          </p:nvPr>
        </p:nvSpPr>
        <p:spPr>
          <a:xfrm>
            <a:off x="1183748" y="1002839"/>
            <a:ext cx="6403301" cy="1321143"/>
          </a:xfrm>
        </p:spPr>
        <p:txBody>
          <a:bodyPr/>
          <a:lstStyle/>
          <a:p>
            <a:r>
              <a:rPr lang="en-US" dirty="0">
                <a:solidFill>
                  <a:srgbClr val="07AFD7"/>
                </a:solidFill>
              </a:rPr>
              <a:t>Drivers for Use - II</a:t>
            </a:r>
          </a:p>
        </p:txBody>
      </p:sp>
      <p:sp>
        <p:nvSpPr>
          <p:cNvPr id="5" name="Freeform 15">
            <a:extLst>
              <a:ext uri="{FF2B5EF4-FFF2-40B4-BE49-F238E27FC236}">
                <a16:creationId xmlns:a16="http://schemas.microsoft.com/office/drawing/2014/main" id="{48253199-71F9-BC4A-8955-60BB7F5EB988}"/>
              </a:ext>
            </a:extLst>
          </p:cNvPr>
          <p:cNvSpPr/>
          <p:nvPr/>
        </p:nvSpPr>
        <p:spPr>
          <a:xfrm>
            <a:off x="1563182" y="4265392"/>
            <a:ext cx="19662974" cy="5869267"/>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22670" rIns="91440" bIns="22670" numCol="1" spcCol="1270" anchor="t" anchorCtr="0">
            <a:noAutofit/>
          </a:bodyPr>
          <a:lstStyle/>
          <a:p>
            <a:pPr lvl="6" indent="0" algn="l">
              <a:lnSpc>
                <a:spcPct val="110000"/>
              </a:lnSpc>
              <a:spcBef>
                <a:spcPts val="1000"/>
              </a:spcBef>
              <a:buClr>
                <a:schemeClr val="accent2"/>
              </a:buClr>
              <a:buSzPct val="100000"/>
            </a:pPr>
            <a:endParaRPr lang="en-US" sz="3600" dirty="0">
              <a:solidFill>
                <a:schemeClr val="tx2"/>
              </a:solidFill>
              <a:sym typeface="Arial"/>
            </a:endParaRPr>
          </a:p>
          <a:p>
            <a:pPr lvl="6" indent="0" algn="l">
              <a:lnSpc>
                <a:spcPct val="110000"/>
              </a:lnSpc>
              <a:spcBef>
                <a:spcPts val="1000"/>
              </a:spcBef>
              <a:buClr>
                <a:schemeClr val="accent2"/>
              </a:buClr>
              <a:buSzPct val="100000"/>
            </a:pPr>
            <a:endParaRPr lang="en-US" sz="3600" dirty="0">
              <a:solidFill>
                <a:schemeClr val="tx2"/>
              </a:solidFill>
              <a:sym typeface="Arial"/>
            </a:endParaRPr>
          </a:p>
          <a:p>
            <a:pPr lvl="6" indent="0" algn="l">
              <a:lnSpc>
                <a:spcPct val="110000"/>
              </a:lnSpc>
              <a:spcBef>
                <a:spcPts val="1000"/>
              </a:spcBef>
              <a:buClr>
                <a:schemeClr val="accent2"/>
              </a:buClr>
              <a:buSzPct val="100000"/>
            </a:pPr>
            <a:endParaRPr lang="en-US" sz="3600" dirty="0">
              <a:solidFill>
                <a:schemeClr val="tx2"/>
              </a:solidFill>
              <a:sym typeface="Arial"/>
            </a:endParaRPr>
          </a:p>
          <a:p>
            <a:pPr marL="571500" indent="-571500" algn="l">
              <a:lnSpc>
                <a:spcPct val="110000"/>
              </a:lnSpc>
              <a:spcBef>
                <a:spcPts val="1000"/>
              </a:spcBef>
              <a:buClr>
                <a:schemeClr val="accent2"/>
              </a:buClr>
              <a:buSzPct val="100000"/>
              <a:buFont typeface="Arial"/>
              <a:buChar char="•"/>
            </a:pPr>
            <a:endParaRPr lang="en-US" sz="3600" dirty="0">
              <a:solidFill>
                <a:schemeClr val="tx2"/>
              </a:solidFill>
              <a:sym typeface="Arial"/>
            </a:endParaRPr>
          </a:p>
        </p:txBody>
      </p:sp>
      <p:sp>
        <p:nvSpPr>
          <p:cNvPr id="7" name="Content Placeholder 3"/>
          <p:cNvSpPr txBox="1">
            <a:spLocks/>
          </p:cNvSpPr>
          <p:nvPr/>
        </p:nvSpPr>
        <p:spPr>
          <a:xfrm>
            <a:off x="1185332" y="3225202"/>
            <a:ext cx="22728216" cy="6355060"/>
          </a:xfrm>
          <a:prstGeom prst="rect">
            <a:avLst/>
          </a:prstGeom>
        </p:spPr>
        <p:txBody>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algn="just"/>
            <a:endParaRPr lang="en-GB" sz="3600" dirty="0">
              <a:solidFill>
                <a:schemeClr val="bg2">
                  <a:lumMod val="50000"/>
                </a:schemeClr>
              </a:solidFill>
            </a:endParaRPr>
          </a:p>
          <a:p>
            <a:pPr marL="0" indent="0">
              <a:buNone/>
            </a:pPr>
            <a:r>
              <a:rPr lang="en-GB" sz="3600" dirty="0">
                <a:ea typeface="Avenir"/>
                <a:cs typeface="Avenir"/>
                <a:sym typeface="Avenir Roman"/>
              </a:rPr>
              <a:t>By gaining an in-depth insight into the risk intelligence that exists, Risk Discovery enables an organisation to:</a:t>
            </a:r>
          </a:p>
          <a:p>
            <a:pPr lvl="1">
              <a:lnSpc>
                <a:spcPct val="200000"/>
              </a:lnSpc>
            </a:pPr>
            <a:r>
              <a:rPr lang="en-GB" sz="3600" dirty="0">
                <a:ea typeface="Avenir"/>
                <a:cs typeface="Avenir"/>
                <a:sym typeface="Avenir Roman"/>
              </a:rPr>
              <a:t>Implement the people related aspects of ISO 31000 &amp; Operational Resilience</a:t>
            </a:r>
          </a:p>
          <a:p>
            <a:pPr lvl="1">
              <a:lnSpc>
                <a:spcPct val="200000"/>
              </a:lnSpc>
            </a:pPr>
            <a:r>
              <a:rPr lang="en-GB" sz="3600" dirty="0">
                <a:ea typeface="Avenir"/>
                <a:cs typeface="Avenir"/>
                <a:sym typeface="Avenir Roman"/>
              </a:rPr>
              <a:t>Identify potential risk hot spots for targeted risk management activity and incident and claims prevention</a:t>
            </a:r>
          </a:p>
          <a:p>
            <a:pPr lvl="1">
              <a:lnSpc>
                <a:spcPct val="200000"/>
              </a:lnSpc>
            </a:pPr>
            <a:r>
              <a:rPr lang="en-GB" sz="3600" dirty="0">
                <a:ea typeface="Avenir"/>
                <a:cs typeface="Avenir"/>
                <a:sym typeface="Avenir Roman"/>
              </a:rPr>
              <a:t>More effectively rollout new initiatives and encourage desired behaviours</a:t>
            </a:r>
          </a:p>
          <a:p>
            <a:pPr lvl="1">
              <a:lnSpc>
                <a:spcPct val="200000"/>
              </a:lnSpc>
            </a:pPr>
            <a:r>
              <a:rPr lang="en-GB" sz="3600" dirty="0">
                <a:ea typeface="Avenir"/>
                <a:cs typeface="Avenir"/>
                <a:sym typeface="Avenir Roman"/>
              </a:rPr>
              <a:t>Consider people’s ‘normal’ and ‘adapted’ behaviours to better manage major incidents and crisis</a:t>
            </a:r>
          </a:p>
          <a:p>
            <a:pPr lvl="1">
              <a:lnSpc>
                <a:spcPct val="200000"/>
              </a:lnSpc>
            </a:pPr>
            <a:r>
              <a:rPr lang="en-GB" sz="3600" dirty="0">
                <a:ea typeface="Avenir"/>
                <a:cs typeface="Avenir"/>
                <a:sym typeface="Avenir Roman"/>
              </a:rPr>
              <a:t>Build individual resilience, team resilience and ultimately organisational resilience</a:t>
            </a:r>
          </a:p>
          <a:p>
            <a:endParaRPr lang="en-GB" sz="3600" dirty="0">
              <a:ea typeface="Avenir"/>
              <a:cs typeface="Avenir"/>
              <a:sym typeface="Avenir Roman"/>
            </a:endParaRPr>
          </a:p>
          <a:p>
            <a:endParaRPr lang="en-GB" sz="3600" dirty="0"/>
          </a:p>
        </p:txBody>
      </p:sp>
      <p:sp>
        <p:nvSpPr>
          <p:cNvPr id="9" name="Text Placeholder 4">
            <a:extLst>
              <a:ext uri="{FF2B5EF4-FFF2-40B4-BE49-F238E27FC236}">
                <a16:creationId xmlns:a16="http://schemas.microsoft.com/office/drawing/2014/main" id="{C30AD783-51B8-6547-B1CC-405AABC863F0}"/>
              </a:ext>
            </a:extLst>
          </p:cNvPr>
          <p:cNvSpPr txBox="1">
            <a:spLocks/>
          </p:cNvSpPr>
          <p:nvPr/>
        </p:nvSpPr>
        <p:spPr>
          <a:xfrm>
            <a:off x="1181100" y="401287"/>
            <a:ext cx="19850100" cy="8179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573942" marR="0" indent="-573942" algn="l" defTabSz="825500" rtl="0" latinLnBrk="0">
              <a:lnSpc>
                <a:spcPct val="100000"/>
              </a:lnSpc>
              <a:spcBef>
                <a:spcPts val="1000"/>
              </a:spcBef>
              <a:spcAft>
                <a:spcPts val="0"/>
              </a:spcAft>
              <a:buClr>
                <a:schemeClr val="accent2"/>
              </a:buClr>
              <a:buSzPct val="100000"/>
              <a:buFontTx/>
              <a:buChar char="•"/>
              <a:tabLst/>
              <a:defRPr sz="3400" b="0" i="0" u="none" strike="noStrike" cap="none" spc="0" baseline="0">
                <a:ln>
                  <a:noFill/>
                </a:ln>
                <a:solidFill>
                  <a:schemeClr val="tx2"/>
                </a:solidFill>
                <a:uFillTx/>
                <a:latin typeface="+mn-lt"/>
                <a:ea typeface="+mn-ea"/>
                <a:cs typeface="+mn-cs"/>
                <a:sym typeface="Arial"/>
              </a:defRPr>
            </a:lvl1pPr>
            <a:lvl2pPr marL="1208942" marR="0" indent="-573942" algn="l" defTabSz="825500" rtl="0" latinLnBrk="0">
              <a:lnSpc>
                <a:spcPct val="100000"/>
              </a:lnSpc>
              <a:spcBef>
                <a:spcPts val="1000"/>
              </a:spcBef>
              <a:spcAft>
                <a:spcPts val="0"/>
              </a:spcAft>
              <a:buClr>
                <a:schemeClr val="accent2"/>
              </a:buClr>
              <a:buSzPct val="100000"/>
              <a:buFont typeface="Wingdings" panose="05000000000000000000" pitchFamily="2" charset="2"/>
              <a:buChar char="§"/>
              <a:tabLst/>
              <a:defRPr sz="3400" b="0" i="0" u="none" strike="noStrike" cap="none" spc="0" baseline="0">
                <a:ln>
                  <a:noFill/>
                </a:ln>
                <a:solidFill>
                  <a:schemeClr val="tx2"/>
                </a:solidFill>
                <a:uFillTx/>
                <a:latin typeface="+mn-lt"/>
                <a:ea typeface="+mn-ea"/>
                <a:cs typeface="+mn-cs"/>
                <a:sym typeface="Arial"/>
              </a:defRPr>
            </a:lvl2pPr>
            <a:lvl3pPr marL="1843942" marR="0" indent="-573942" algn="l" defTabSz="825500" rtl="0" latinLnBrk="0">
              <a:lnSpc>
                <a:spcPct val="100000"/>
              </a:lnSpc>
              <a:spcBef>
                <a:spcPts val="1000"/>
              </a:spcBef>
              <a:spcAft>
                <a:spcPts val="0"/>
              </a:spcAft>
              <a:buClr>
                <a:schemeClr val="accent2"/>
              </a:buClr>
              <a:buSzPct val="100000"/>
              <a:buFont typeface="Calibri Light" panose="020F0302020204030204" pitchFamily="34" charset="0"/>
              <a:buChar char="‒"/>
              <a:tabLst/>
              <a:defRPr sz="3400" b="0" i="0" u="none" strike="noStrike" cap="none" spc="0" baseline="0">
                <a:ln>
                  <a:noFill/>
                </a:ln>
                <a:solidFill>
                  <a:schemeClr val="tx2"/>
                </a:solidFill>
                <a:uFillTx/>
                <a:latin typeface="+mn-lt"/>
                <a:ea typeface="+mn-ea"/>
                <a:cs typeface="+mn-cs"/>
                <a:sym typeface="Arial"/>
              </a:defRPr>
            </a:lvl3pPr>
            <a:lvl4pPr marL="2478942" marR="0" indent="-573942" algn="l" defTabSz="825500" rtl="0" latinLnBrk="0">
              <a:lnSpc>
                <a:spcPct val="100000"/>
              </a:lnSpc>
              <a:spcBef>
                <a:spcPts val="1000"/>
              </a:spcBef>
              <a:spcAft>
                <a:spcPts val="0"/>
              </a:spcAft>
              <a:buClr>
                <a:schemeClr val="accent2"/>
              </a:buClr>
              <a:buSzPct val="100000"/>
              <a:buFont typeface="Arial" panose="020B0604020202020204" pitchFamily="34" charset="0"/>
              <a:buChar char="»"/>
              <a:tabLst/>
              <a:defRPr sz="3400" b="0" i="0" u="none" strike="noStrike" cap="none" spc="0" baseline="0">
                <a:ln>
                  <a:noFill/>
                </a:ln>
                <a:solidFill>
                  <a:schemeClr val="tx2"/>
                </a:solidFill>
                <a:uFillTx/>
                <a:latin typeface="+mn-lt"/>
                <a:ea typeface="+mn-ea"/>
                <a:cs typeface="+mn-cs"/>
                <a:sym typeface="Arial"/>
              </a:defRPr>
            </a:lvl4pPr>
            <a:lvl5pPr marL="3113942" marR="0" indent="-573942" algn="l" defTabSz="825500" rtl="0" latinLnBrk="0">
              <a:lnSpc>
                <a:spcPct val="100000"/>
              </a:lnSpc>
              <a:spcBef>
                <a:spcPts val="1000"/>
              </a:spcBef>
              <a:spcAft>
                <a:spcPts val="0"/>
              </a:spcAft>
              <a:buClr>
                <a:schemeClr val="accent2"/>
              </a:buClr>
              <a:buSzPct val="80000"/>
              <a:buFont typeface="Courier New" panose="02070309020205020404" pitchFamily="49" charset="0"/>
              <a:buChar char="o"/>
              <a:tabLst/>
              <a:defRPr sz="3400" b="0" i="0" u="none" strike="noStrike" cap="none" spc="0" baseline="0">
                <a:ln>
                  <a:noFill/>
                </a:ln>
                <a:solidFill>
                  <a:schemeClr val="tx2"/>
                </a:solidFill>
                <a:uFillTx/>
                <a:latin typeface="+mn-lt"/>
                <a:ea typeface="+mn-ea"/>
                <a:cs typeface="+mn-cs"/>
                <a:sym typeface="Arial"/>
              </a:defRPr>
            </a:lvl5pPr>
            <a:lvl6pPr marL="374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6pPr>
            <a:lvl7pPr marL="438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7pPr>
            <a:lvl8pPr marL="5018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8pPr>
            <a:lvl9pPr marL="5653942" marR="0" indent="-573942" algn="l" defTabSz="825500" rtl="0" latinLnBrk="0">
              <a:lnSpc>
                <a:spcPct val="100000"/>
              </a:lnSpc>
              <a:spcBef>
                <a:spcPts val="1000"/>
              </a:spcBef>
              <a:spcAft>
                <a:spcPts val="0"/>
              </a:spcAft>
              <a:buClrTx/>
              <a:buSzPct val="75000"/>
              <a:buFontTx/>
              <a:buChar char="•"/>
              <a:tabLst/>
              <a:defRPr sz="4700" b="0" i="0" u="none" strike="noStrike" cap="none" spc="0" baseline="0">
                <a:ln>
                  <a:noFill/>
                </a:ln>
                <a:solidFill>
                  <a:srgbClr val="000000"/>
                </a:solidFill>
                <a:uFillTx/>
                <a:latin typeface="+mn-lt"/>
                <a:ea typeface="+mn-ea"/>
                <a:cs typeface="+mn-cs"/>
                <a:sym typeface="Arial"/>
              </a:defRPr>
            </a:lvl9pPr>
          </a:lstStyle>
          <a:p>
            <a:pPr marL="0" indent="0" hangingPunct="1">
              <a:buFontTx/>
              <a:buNone/>
            </a:pPr>
            <a:r>
              <a:rPr lang="en-US"/>
              <a:t>Risk &amp; Resilience Discovery Overview</a:t>
            </a:r>
            <a:endParaRPr lang="en-US" dirty="0"/>
          </a:p>
        </p:txBody>
      </p:sp>
    </p:spTree>
    <p:extLst>
      <p:ext uri="{BB962C8B-B14F-4D97-AF65-F5344CB8AC3E}">
        <p14:creationId xmlns:p14="http://schemas.microsoft.com/office/powerpoint/2010/main" val="2497209563"/>
      </p:ext>
    </p:extLst>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White">
  <a:themeElements>
    <a:clrScheme name="KRisk">
      <a:dk1>
        <a:srgbClr val="000000"/>
      </a:dk1>
      <a:lt1>
        <a:srgbClr val="FFFFFF"/>
      </a:lt1>
      <a:dk2>
        <a:srgbClr val="53585F"/>
      </a:dk2>
      <a:lt2>
        <a:srgbClr val="DCDEE0"/>
      </a:lt2>
      <a:accent1>
        <a:srgbClr val="07AFD7"/>
      </a:accent1>
      <a:accent2>
        <a:srgbClr val="92D050"/>
      </a:accent2>
      <a:accent3>
        <a:srgbClr val="0070C0"/>
      </a:accent3>
      <a:accent4>
        <a:srgbClr val="01CC9B"/>
      </a:accent4>
      <a:accent5>
        <a:srgbClr val="7F7F7F"/>
      </a:accent5>
      <a:accent6>
        <a:srgbClr val="773F9B"/>
      </a:accent6>
      <a:hlink>
        <a:srgbClr val="53585F"/>
      </a:hlink>
      <a:folHlink>
        <a:srgbClr val="92D050"/>
      </a:folHlink>
    </a:clrScheme>
    <a:fontScheme name="Custom 277">
      <a:majorFont>
        <a:latin typeface="Arial"/>
        <a:ea typeface="Helvetica Light"/>
        <a:cs typeface="Helvetica Light"/>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186</TotalTime>
  <Words>2357</Words>
  <Application>Microsoft Macintosh PowerPoint</Application>
  <PresentationFormat>Custom</PresentationFormat>
  <Paragraphs>259</Paragraphs>
  <Slides>33</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Avenir</vt:lpstr>
      <vt:lpstr>Avenir Heavy</vt:lpstr>
      <vt:lpstr>Calibri</vt:lpstr>
      <vt:lpstr>Calibri Light</vt:lpstr>
      <vt:lpstr>Courier New</vt:lpstr>
      <vt:lpstr>Eurostile</vt:lpstr>
      <vt:lpstr>Gill Sans</vt:lpstr>
      <vt:lpstr>Wingdings</vt:lpstr>
      <vt:lpstr>White</vt:lpstr>
      <vt:lpstr>Risk &amp; Resilience Discovery  Discussion Presentation</vt:lpstr>
      <vt:lpstr>KRisk</vt:lpstr>
      <vt:lpstr>The Risk &amp; Resilience Discovery Solution</vt:lpstr>
      <vt:lpstr>The Risk &amp; Resilience Discovery Concept</vt:lpstr>
      <vt:lpstr>What is Risk Discovery?</vt:lpstr>
      <vt:lpstr>How does it work?</vt:lpstr>
      <vt:lpstr>What would you use it for?</vt:lpstr>
      <vt:lpstr>Drivers for Use - I</vt:lpstr>
      <vt:lpstr>Drivers for Use - II</vt:lpstr>
      <vt:lpstr>Learning Solution</vt:lpstr>
      <vt:lpstr>The Process</vt:lpstr>
      <vt:lpstr>The Profile</vt:lpstr>
      <vt:lpstr>The Profile</vt:lpstr>
      <vt:lpstr>Risk Discovery online</vt:lpstr>
      <vt:lpstr>PowerPoint Presentation</vt:lpstr>
      <vt:lpstr>Client Examples and Partnerships</vt:lpstr>
      <vt:lpstr>Value adding examples</vt:lpstr>
      <vt:lpstr>Bank Case Study</vt:lpstr>
      <vt:lpstr>Client Results</vt:lpstr>
      <vt:lpstr>Endorsement: Luton Airport</vt:lpstr>
      <vt:lpstr>Endorsement: Luton Airport</vt:lpstr>
      <vt:lpstr>Key Partnerships</vt:lpstr>
      <vt:lpstr>Technology solution</vt:lpstr>
      <vt:lpstr>The Technology</vt:lpstr>
      <vt:lpstr>What’s included</vt:lpstr>
      <vt:lpstr>Engagement</vt:lpstr>
      <vt:lpstr>Talent</vt:lpstr>
      <vt:lpstr>Integrated</vt:lpstr>
      <vt:lpstr>Oncsource</vt:lpstr>
      <vt:lpstr>Onesource</vt:lpstr>
      <vt:lpstr>Oncesource</vt:lpstr>
      <vt:lpstr>Culture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Aarti Anhal</dc:creator>
  <cp:lastModifiedBy>Grant Kennedy</cp:lastModifiedBy>
  <cp:revision>229</cp:revision>
  <cp:lastPrinted>2019-08-29T10:36:02Z</cp:lastPrinted>
  <dcterms:modified xsi:type="dcterms:W3CDTF">2022-09-28T08:32:29Z</dcterms:modified>
</cp:coreProperties>
</file>